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712" r:id="rId2"/>
    <p:sldMasterId id="2147483743" r:id="rId3"/>
  </p:sldMasterIdLst>
  <p:handoutMasterIdLst>
    <p:handoutMasterId r:id="rId19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418" r:id="rId13"/>
    <p:sldId id="266" r:id="rId14"/>
    <p:sldId id="411" r:id="rId15"/>
    <p:sldId id="417" r:id="rId16"/>
    <p:sldId id="414" r:id="rId17"/>
    <p:sldId id="415" r:id="rId18"/>
  </p:sldIdLst>
  <p:sldSz cx="12192000" cy="6858000"/>
  <p:notesSz cx="6858000" cy="9144000"/>
  <p:embeddedFontLst>
    <p:embeddedFont>
      <p:font typeface="Titillium" panose="020B0604020202020204" charset="-18"/>
      <p:regular r:id="rId20"/>
      <p:bold r:id="rId21"/>
      <p:italic r:id="rId22"/>
      <p:boldItalic r:id="rId23"/>
    </p:embeddedFont>
  </p:embeddedFontLst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F14"/>
    <a:srgbClr val="FDB813"/>
    <a:srgbClr val="7C97A8"/>
    <a:srgbClr val="98AAB8"/>
    <a:srgbClr val="3C5D73"/>
    <a:srgbClr val="465D76"/>
    <a:srgbClr val="585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41C686-1252-42A5-9D86-9EDE1133A769}" v="86" dt="2024-10-23T20:18:36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869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CE59267F-6E84-4CA8-94C8-F625227B68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BC0A7EA-49C6-49A2-B5CA-930F677A4A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8EDFB-5C50-4C1D-9C3F-A5FC7F8FC99A}" type="datetimeFigureOut">
              <a:rPr lang="sl-SI" smtClean="0"/>
              <a:t>23. 10. 2024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97430E6-221F-4F79-AD66-9A78B383C5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8E35C3B-D197-4880-B737-B1A14B8CD3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3BAAD-0340-4FF3-B1A5-80B6A0123C5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8471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Sara\Desktop\abstract_yellow_baccground_80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487"/>
            <a:ext cx="12226836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DISKSTATION\Mars\DataLab\logotipi\PANTHEON_znak_2018\pantheon_znak_in_licence_datoteke\pantheon_znak\png\pantheon_znak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746" y="664248"/>
            <a:ext cx="1937542" cy="45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D5E7AE0B-70A0-4127-B751-FA997470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12777"/>
            <a:ext cx="10515600" cy="2729806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Titillium" panose="00000500000000000000" pitchFamily="50" charset="-18"/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8" name="Označba mesta besedila 2">
            <a:extLst>
              <a:ext uri="{FF2B5EF4-FFF2-40B4-BE49-F238E27FC236}">
                <a16:creationId xmlns:a16="http://schemas.microsoft.com/office/drawing/2014/main" id="{FAD14510-BD96-4FFE-8A57-BD7533613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86604"/>
            <a:ext cx="10515600" cy="13682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tillium" panose="00000500000000000000" pitchFamily="50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9" name="Označba mesta datuma 3">
            <a:extLst>
              <a:ext uri="{FF2B5EF4-FFF2-40B4-BE49-F238E27FC236}">
                <a16:creationId xmlns:a16="http://schemas.microsoft.com/office/drawing/2014/main" id="{B6CF599E-A324-42AA-865D-7F131A84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itillium" panose="00000500000000000000" pitchFamily="50" charset="-18"/>
              </a:defRPr>
            </a:lvl1pPr>
          </a:lstStyle>
          <a:p>
            <a:fld id="{7938D6BA-5337-4315-8C41-A236A3ECF0B4}" type="datetimeFigureOut">
              <a:rPr lang="sl-SI" smtClean="0"/>
              <a:pPr/>
              <a:t>23. 10. 2024</a:t>
            </a:fld>
            <a:endParaRPr lang="sl-SI" dirty="0"/>
          </a:p>
        </p:txBody>
      </p:sp>
      <p:sp>
        <p:nvSpPr>
          <p:cNvPr id="10" name="Označba mesta noge 4">
            <a:extLst>
              <a:ext uri="{FF2B5EF4-FFF2-40B4-BE49-F238E27FC236}">
                <a16:creationId xmlns:a16="http://schemas.microsoft.com/office/drawing/2014/main" id="{BD9C6BD8-3C10-402E-9FE7-75516479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itillium" panose="00000500000000000000" pitchFamily="50" charset="-18"/>
              </a:defRPr>
            </a:lvl1pPr>
          </a:lstStyle>
          <a:p>
            <a:endParaRPr lang="sl-SI" dirty="0"/>
          </a:p>
        </p:txBody>
      </p:sp>
      <p:sp>
        <p:nvSpPr>
          <p:cNvPr id="11" name="Označba mesta številke diapozitiva 5">
            <a:extLst>
              <a:ext uri="{FF2B5EF4-FFF2-40B4-BE49-F238E27FC236}">
                <a16:creationId xmlns:a16="http://schemas.microsoft.com/office/drawing/2014/main" id="{8EB7AE8E-8F8A-4654-8415-6C71295E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tillium" panose="00000500000000000000" pitchFamily="50" charset="-18"/>
              </a:defRPr>
            </a:lvl1pPr>
          </a:lstStyle>
          <a:p>
            <a:fld id="{3BC9C24A-98BA-495C-AAC9-F1C1A02472C2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2173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3D666-44F8-2438-4F95-259D003D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3DF14-8F84-CED0-5381-9BEC8B4FA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C55A9-1842-9D92-2FEA-59770543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2FC9C-E261-27B6-227C-483E3887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C82EA-A28C-2DE8-F575-80A6A610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696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23A3D-1AA4-A7BD-5B59-1D96B241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7D0CD-B914-D1CE-A68F-2B6404704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3B9C9-D6E4-8886-4254-8875B8674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C12A3-157F-49D9-2C52-A3716B80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CBF95-FFD2-8D77-D712-96E3863A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466A2-B09C-5590-DF7A-FEC1CEFE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3281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BEF7-0014-D8FE-C0DA-0FF7E41A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076AC-5B22-096A-1795-C52F0CDC8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E9CE8-9E79-1463-F96F-48201687C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0ED63-6FA9-E24F-10F7-0A19A76A2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AA84B-26F0-F60A-7C58-0A33D1060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0B89A-FDF8-AB3B-3981-040C2217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09EE71-D4B6-0208-3E7F-EB82F565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0D24B-BAB3-63D2-69E5-6960AB81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44310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A26D-CE68-73C6-802D-C0B3438C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DB799-F80C-E37D-A46E-2512A21A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31600-A6B1-4BEC-E930-EF452728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370B9-8D5D-5F0B-8F56-4C5ACD1D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61282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D5B372-33A3-1A54-671D-1028B327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58CAFE-AAB6-546A-043D-46B85C09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3A387-C400-74A7-6DF5-1421768B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52020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3810-B6A6-BEEE-7594-8361BB95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30D3D-AC1A-851B-AC64-5552196C9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BBBD8-79CB-EAA4-0E64-3FFCD7FF6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B8814-3B2B-E2EB-DC67-9EAF0CB99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6820D-0B48-6B04-9C4A-E7A18552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D3990-D890-75C7-0CC2-52E3667C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6917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90966-934C-3DB8-9EF4-B11619C9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ADF87-E8C1-FEDE-DC03-C96B92BB5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31D81-5BD4-F11E-F817-DB614CEDC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7A878-5D8A-E9C3-06D6-E874F4E1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357AE-970D-A41A-7976-3351921C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8F16C-C81B-D068-6ED1-C242A16B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12427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BF86-27B4-EE8F-F9FA-A22D9EFB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12D8B-051D-E771-1A8E-AC20BB100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ECA75-1939-5054-7278-D172D2B0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3DBAE-0557-BDCB-F7F8-F5FF227E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5E972-6344-2089-088F-0CC77A77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4851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C5332D-7ADA-3709-325E-F17E5C334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B1B80-9A69-A0F4-FFB9-580EBE0A0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576FC-E9F2-6E50-4EC9-0020F990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59157-EF3A-805E-6CA3-53F0611B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B5C1D-1D6F-3DBD-DAE2-50AF1099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47439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naslova 1">
            <a:extLst>
              <a:ext uri="{FF2B5EF4-FFF2-40B4-BE49-F238E27FC236}">
                <a16:creationId xmlns:a16="http://schemas.microsoft.com/office/drawing/2014/main" id="{9CCEFECE-31EB-4946-AB6A-5CB5ED36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7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8" name="Označba mesta datuma 3">
            <a:extLst>
              <a:ext uri="{FF2B5EF4-FFF2-40B4-BE49-F238E27FC236}">
                <a16:creationId xmlns:a16="http://schemas.microsoft.com/office/drawing/2014/main" id="{B6CF599E-A324-42AA-865D-7F131A84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7938D6BA-5337-4315-8C41-A236A3ECF0B4}" type="datetimeFigureOut">
              <a:rPr lang="sl-SI" smtClean="0"/>
              <a:pPr/>
              <a:t>23. 10. 2024</a:t>
            </a:fld>
            <a:endParaRPr lang="sl-SI" dirty="0"/>
          </a:p>
        </p:txBody>
      </p:sp>
      <p:sp>
        <p:nvSpPr>
          <p:cNvPr id="9" name="Označba mesta noge 4">
            <a:extLst>
              <a:ext uri="{FF2B5EF4-FFF2-40B4-BE49-F238E27FC236}">
                <a16:creationId xmlns:a16="http://schemas.microsoft.com/office/drawing/2014/main" id="{BD9C6BD8-3C10-402E-9FE7-75516479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endParaRPr lang="sl-SI" dirty="0"/>
          </a:p>
        </p:txBody>
      </p:sp>
      <p:sp>
        <p:nvSpPr>
          <p:cNvPr id="10" name="Označba mesta številke diapozitiva 5">
            <a:extLst>
              <a:ext uri="{FF2B5EF4-FFF2-40B4-BE49-F238E27FC236}">
                <a16:creationId xmlns:a16="http://schemas.microsoft.com/office/drawing/2014/main" id="{8EB7AE8E-8F8A-4654-8415-6C71295E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3BC9C24A-98BA-495C-AAC9-F1C1A02472C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vsebine 5">
            <a:extLst>
              <a:ext uri="{FF2B5EF4-FFF2-40B4-BE49-F238E27FC236}">
                <a16:creationId xmlns:a16="http://schemas.microsoft.com/office/drawing/2014/main" id="{A4F4475B-B309-43A8-8995-D54EC7552D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572" y="2589451"/>
            <a:ext cx="10513816" cy="3587415"/>
          </a:xfrm>
        </p:spPr>
        <p:txBody>
          <a:bodyPr/>
          <a:lstStyle>
            <a:lvl1pPr>
              <a:defRPr lang="sl-SI" dirty="0"/>
            </a:lvl1pPr>
            <a:lvl2pPr>
              <a:defRPr lang="sl-SI" dirty="0"/>
            </a:lvl2pPr>
            <a:lvl3pPr>
              <a:defRPr lang="sl-SI" dirty="0"/>
            </a:lvl3pPr>
            <a:lvl4pPr>
              <a:defRPr lang="sl-SI" dirty="0"/>
            </a:lvl4pPr>
            <a:lvl5pPr>
              <a:defRPr lang="sl-SI" dirty="0"/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7020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4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naslova 1">
            <a:extLst>
              <a:ext uri="{FF2B5EF4-FFF2-40B4-BE49-F238E27FC236}">
                <a16:creationId xmlns:a16="http://schemas.microsoft.com/office/drawing/2014/main" id="{9CCEFECE-31EB-4946-AB6A-5CB5ED36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7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8" name="Označba mesta datuma 3">
            <a:extLst>
              <a:ext uri="{FF2B5EF4-FFF2-40B4-BE49-F238E27FC236}">
                <a16:creationId xmlns:a16="http://schemas.microsoft.com/office/drawing/2014/main" id="{B6CF599E-A324-42AA-865D-7F131A84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7938D6BA-5337-4315-8C41-A236A3ECF0B4}" type="datetimeFigureOut">
              <a:rPr lang="sl-SI" smtClean="0"/>
              <a:pPr/>
              <a:t>23. 10. 2024</a:t>
            </a:fld>
            <a:endParaRPr lang="sl-SI" dirty="0"/>
          </a:p>
        </p:txBody>
      </p:sp>
      <p:sp>
        <p:nvSpPr>
          <p:cNvPr id="9" name="Označba mesta noge 4">
            <a:extLst>
              <a:ext uri="{FF2B5EF4-FFF2-40B4-BE49-F238E27FC236}">
                <a16:creationId xmlns:a16="http://schemas.microsoft.com/office/drawing/2014/main" id="{BD9C6BD8-3C10-402E-9FE7-75516479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endParaRPr lang="sl-SI" dirty="0"/>
          </a:p>
        </p:txBody>
      </p:sp>
      <p:sp>
        <p:nvSpPr>
          <p:cNvPr id="10" name="Označba mesta številke diapozitiva 5">
            <a:extLst>
              <a:ext uri="{FF2B5EF4-FFF2-40B4-BE49-F238E27FC236}">
                <a16:creationId xmlns:a16="http://schemas.microsoft.com/office/drawing/2014/main" id="{8EB7AE8E-8F8A-4654-8415-6C71295E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3BC9C24A-98BA-495C-AAC9-F1C1A02472C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vsebine 5">
            <a:extLst>
              <a:ext uri="{FF2B5EF4-FFF2-40B4-BE49-F238E27FC236}">
                <a16:creationId xmlns:a16="http://schemas.microsoft.com/office/drawing/2014/main" id="{A4F4475B-B309-43A8-8995-D54EC7552D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572" y="2589451"/>
            <a:ext cx="10513816" cy="3587415"/>
          </a:xfrm>
        </p:spPr>
        <p:txBody>
          <a:bodyPr/>
          <a:lstStyle>
            <a:lvl1pPr>
              <a:defRPr lang="sl-SI" dirty="0"/>
            </a:lvl1pPr>
            <a:lvl2pPr>
              <a:defRPr lang="sl-SI" dirty="0"/>
            </a:lvl2pPr>
            <a:lvl3pPr>
              <a:defRPr lang="sl-SI" dirty="0"/>
            </a:lvl3pPr>
            <a:lvl4pPr>
              <a:defRPr lang="sl-SI" dirty="0"/>
            </a:lvl4pPr>
            <a:lvl5pPr>
              <a:defRPr lang="sl-SI" dirty="0"/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15049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id="{D5E7AE0B-70A0-4127-B751-FA997470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912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Titillium" panose="00000500000000000000" pitchFamily="50" charset="-18"/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8" name="Označba mesta besedila 2">
            <a:extLst>
              <a:ext uri="{FF2B5EF4-FFF2-40B4-BE49-F238E27FC236}">
                <a16:creationId xmlns:a16="http://schemas.microsoft.com/office/drawing/2014/main" id="{FAD14510-BD96-4FFE-8A57-BD7533613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92359"/>
            <a:ext cx="10515600" cy="1410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Titillium" panose="00000500000000000000" pitchFamily="50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9" name="Označba mesta datuma 3">
            <a:extLst>
              <a:ext uri="{FF2B5EF4-FFF2-40B4-BE49-F238E27FC236}">
                <a16:creationId xmlns:a16="http://schemas.microsoft.com/office/drawing/2014/main" id="{B6CF599E-A324-42AA-865D-7F131A84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7938D6BA-5337-4315-8C41-A236A3ECF0B4}" type="datetimeFigureOut">
              <a:rPr lang="sl-SI" smtClean="0"/>
              <a:pPr/>
              <a:t>23. 10. 2024</a:t>
            </a:fld>
            <a:endParaRPr lang="sl-SI" dirty="0"/>
          </a:p>
        </p:txBody>
      </p:sp>
      <p:sp>
        <p:nvSpPr>
          <p:cNvPr id="10" name="Označba mesta noge 4">
            <a:extLst>
              <a:ext uri="{FF2B5EF4-FFF2-40B4-BE49-F238E27FC236}">
                <a16:creationId xmlns:a16="http://schemas.microsoft.com/office/drawing/2014/main" id="{BD9C6BD8-3C10-402E-9FE7-75516479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endParaRPr lang="sl-SI" dirty="0"/>
          </a:p>
        </p:txBody>
      </p:sp>
      <p:sp>
        <p:nvSpPr>
          <p:cNvPr id="11" name="Označba mesta številke diapozitiva 5">
            <a:extLst>
              <a:ext uri="{FF2B5EF4-FFF2-40B4-BE49-F238E27FC236}">
                <a16:creationId xmlns:a16="http://schemas.microsoft.com/office/drawing/2014/main" id="{8EB7AE8E-8F8A-4654-8415-6C71295E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3BC9C24A-98BA-495C-AAC9-F1C1A02472C2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1670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besedila 2">
            <a:extLst>
              <a:ext uri="{FF2B5EF4-FFF2-40B4-BE49-F238E27FC236}">
                <a16:creationId xmlns:a16="http://schemas.microsoft.com/office/drawing/2014/main" id="{DAA38654-9BCA-4A00-A837-B728C1193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93948"/>
            <a:ext cx="5157787" cy="5733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tillium" panose="00000500000000000000" pitchFamily="50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17" name="Označba mesta besedila 4">
            <a:extLst>
              <a:ext uri="{FF2B5EF4-FFF2-40B4-BE49-F238E27FC236}">
                <a16:creationId xmlns:a16="http://schemas.microsoft.com/office/drawing/2014/main" id="{C1DCA892-CCFA-4CCA-88CC-3C250AFEC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93947"/>
            <a:ext cx="5183188" cy="5733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tillium" panose="00000500000000000000" pitchFamily="50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11" name="Označba mesta naslova 1">
            <a:extLst>
              <a:ext uri="{FF2B5EF4-FFF2-40B4-BE49-F238E27FC236}">
                <a16:creationId xmlns:a16="http://schemas.microsoft.com/office/drawing/2014/main" id="{9CCEFECE-31EB-4946-AB6A-5CB5ED36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7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12" name="Označba mesta datuma 3">
            <a:extLst>
              <a:ext uri="{FF2B5EF4-FFF2-40B4-BE49-F238E27FC236}">
                <a16:creationId xmlns:a16="http://schemas.microsoft.com/office/drawing/2014/main" id="{B6CF599E-A324-42AA-865D-7F131A84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7938D6BA-5337-4315-8C41-A236A3ECF0B4}" type="datetimeFigureOut">
              <a:rPr lang="sl-SI" smtClean="0"/>
              <a:pPr/>
              <a:t>23. 10. 2024</a:t>
            </a:fld>
            <a:endParaRPr lang="sl-SI" dirty="0"/>
          </a:p>
        </p:txBody>
      </p:sp>
      <p:sp>
        <p:nvSpPr>
          <p:cNvPr id="13" name="Označba mesta noge 4">
            <a:extLst>
              <a:ext uri="{FF2B5EF4-FFF2-40B4-BE49-F238E27FC236}">
                <a16:creationId xmlns:a16="http://schemas.microsoft.com/office/drawing/2014/main" id="{BD9C6BD8-3C10-402E-9FE7-75516479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endParaRPr lang="sl-SI" dirty="0"/>
          </a:p>
        </p:txBody>
      </p:sp>
      <p:sp>
        <p:nvSpPr>
          <p:cNvPr id="14" name="Označba mesta številke diapozitiva 5">
            <a:extLst>
              <a:ext uri="{FF2B5EF4-FFF2-40B4-BE49-F238E27FC236}">
                <a16:creationId xmlns:a16="http://schemas.microsoft.com/office/drawing/2014/main" id="{8EB7AE8E-8F8A-4654-8415-6C71295E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3BC9C24A-98BA-495C-AAC9-F1C1A02472C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5" name="Označba mesta vsebine 3">
            <a:extLst>
              <a:ext uri="{FF2B5EF4-FFF2-40B4-BE49-F238E27FC236}">
                <a16:creationId xmlns:a16="http://schemas.microsoft.com/office/drawing/2014/main" id="{B9C7DEF7-E904-4AC0-B08C-F39EA7B07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664" y="3308521"/>
            <a:ext cx="5147911" cy="2868344"/>
          </a:xfrm>
        </p:spPr>
        <p:txBody>
          <a:bodyPr/>
          <a:lstStyle>
            <a:lvl1pPr>
              <a:defRPr>
                <a:latin typeface="Titillium" panose="00000500000000000000" pitchFamily="50" charset="-18"/>
              </a:defRPr>
            </a:lvl1pPr>
            <a:lvl2pPr>
              <a:defRPr>
                <a:latin typeface="Titillium" panose="00000500000000000000" pitchFamily="50" charset="-18"/>
              </a:defRPr>
            </a:lvl2pPr>
            <a:lvl3pPr>
              <a:defRPr>
                <a:latin typeface="Titillium" panose="00000500000000000000" pitchFamily="50" charset="-18"/>
              </a:defRPr>
            </a:lvl3pPr>
            <a:lvl4pPr>
              <a:defRPr>
                <a:latin typeface="Titillium" panose="00000500000000000000" pitchFamily="50" charset="-18"/>
              </a:defRPr>
            </a:lvl4pPr>
            <a:lvl5pPr>
              <a:defRPr>
                <a:latin typeface="Titillium" panose="00000500000000000000" pitchFamily="50" charset="-18"/>
              </a:defRPr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19" name="Označba mesta vsebine 5">
            <a:extLst>
              <a:ext uri="{FF2B5EF4-FFF2-40B4-BE49-F238E27FC236}">
                <a16:creationId xmlns:a16="http://schemas.microsoft.com/office/drawing/2014/main" id="{A4F4475B-B309-43A8-8995-D54EC7552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08520"/>
            <a:ext cx="5183188" cy="2868346"/>
          </a:xfrm>
        </p:spPr>
        <p:txBody>
          <a:bodyPr/>
          <a:lstStyle>
            <a:lvl1pPr>
              <a:defRPr lang="sl-SI" dirty="0"/>
            </a:lvl1pPr>
            <a:lvl2pPr>
              <a:defRPr lang="sl-SI" dirty="0"/>
            </a:lvl2pPr>
            <a:lvl3pPr>
              <a:defRPr lang="sl-SI" dirty="0"/>
            </a:lvl3pPr>
            <a:lvl4pPr>
              <a:defRPr lang="sl-SI" dirty="0"/>
            </a:lvl4pPr>
            <a:lvl5pPr>
              <a:defRPr lang="sl-SI" dirty="0"/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1744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39754" y="2593910"/>
            <a:ext cx="5180045" cy="35322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72200" y="2593910"/>
            <a:ext cx="5183155" cy="35322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46FF-7ED8-4902-911E-E79BBCD21AB2}" type="datetimeFigureOut">
              <a:rPr lang="sl-SI" smtClean="0"/>
              <a:t>23. 10. 2024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0FEA-9F5B-4BC7-82B4-C1BAD19A1AB5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480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naslova 1">
            <a:extLst>
              <a:ext uri="{FF2B5EF4-FFF2-40B4-BE49-F238E27FC236}">
                <a16:creationId xmlns:a16="http://schemas.microsoft.com/office/drawing/2014/main" id="{9CCEFECE-31EB-4946-AB6A-5CB5ED36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7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7" name="Označba mesta datuma 3">
            <a:extLst>
              <a:ext uri="{FF2B5EF4-FFF2-40B4-BE49-F238E27FC236}">
                <a16:creationId xmlns:a16="http://schemas.microsoft.com/office/drawing/2014/main" id="{B6CF599E-A324-42AA-865D-7F131A84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7938D6BA-5337-4315-8C41-A236A3ECF0B4}" type="datetimeFigureOut">
              <a:rPr lang="sl-SI" smtClean="0"/>
              <a:pPr/>
              <a:t>23. 10. 2024</a:t>
            </a:fld>
            <a:endParaRPr lang="sl-SI" dirty="0"/>
          </a:p>
        </p:txBody>
      </p:sp>
      <p:sp>
        <p:nvSpPr>
          <p:cNvPr id="8" name="Označba mesta noge 4">
            <a:extLst>
              <a:ext uri="{FF2B5EF4-FFF2-40B4-BE49-F238E27FC236}">
                <a16:creationId xmlns:a16="http://schemas.microsoft.com/office/drawing/2014/main" id="{BD9C6BD8-3C10-402E-9FE7-75516479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endParaRPr lang="sl-SI" dirty="0"/>
          </a:p>
        </p:txBody>
      </p:sp>
      <p:sp>
        <p:nvSpPr>
          <p:cNvPr id="9" name="Označba mesta številke diapozitiva 5">
            <a:extLst>
              <a:ext uri="{FF2B5EF4-FFF2-40B4-BE49-F238E27FC236}">
                <a16:creationId xmlns:a16="http://schemas.microsoft.com/office/drawing/2014/main" id="{8EB7AE8E-8F8A-4654-8415-6C71295E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3BC9C24A-98BA-495C-AAC9-F1C1A02472C2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72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4DA0-5411-8DC6-B9FC-D220BF3B7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2556D-ABAA-F0EF-F145-578A32767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F2395-F535-919C-8498-C7F64EEE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D712-3875-7257-CED8-23B5A831F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85F12-0E92-D28C-343A-A34AFA1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0588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604C-2621-B7FC-2598-DBB9BECF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A37A-09D3-DC2E-C4DB-4F93E4461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AF354-8988-7945-0A53-9580189F9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57086-686D-D2B0-2CB9-9DE025BAB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A808-D01E-255F-24BA-A1ED1E27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2817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8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Titillium" panose="000005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tilliu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tilliu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tilliu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tilliu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tilliu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Sara\Desktop\abstract_baccground__NOVO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 userDrawn="1"/>
        </p:nvSpPr>
        <p:spPr>
          <a:xfrm>
            <a:off x="0" y="0"/>
            <a:ext cx="420786" cy="1100517"/>
          </a:xfrm>
          <a:prstGeom prst="rect">
            <a:avLst/>
          </a:prstGeom>
          <a:solidFill>
            <a:srgbClr val="FAA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7" name="Picture 3" descr="\\DISKSTATION\Mars\DataLab\logotipi\PANTHEON_znak_2018\pantheon_znak_in_licence_datoteke\pantheon_znak\png\pantheon_znak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77" y="340033"/>
            <a:ext cx="1937542" cy="45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značba mesta datuma 3">
            <a:extLst>
              <a:ext uri="{FF2B5EF4-FFF2-40B4-BE49-F238E27FC236}">
                <a16:creationId xmlns:a16="http://schemas.microsoft.com/office/drawing/2014/main" id="{B6CF599E-A324-42AA-865D-7F131A84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7938D6BA-5337-4315-8C41-A236A3ECF0B4}" type="datetimeFigureOut">
              <a:rPr lang="sl-SI" smtClean="0"/>
              <a:pPr/>
              <a:t>23. 10. 2024</a:t>
            </a:fld>
            <a:endParaRPr lang="sl-SI" dirty="0"/>
          </a:p>
        </p:txBody>
      </p:sp>
      <p:sp>
        <p:nvSpPr>
          <p:cNvPr id="19" name="Označba mesta noge 4">
            <a:extLst>
              <a:ext uri="{FF2B5EF4-FFF2-40B4-BE49-F238E27FC236}">
                <a16:creationId xmlns:a16="http://schemas.microsoft.com/office/drawing/2014/main" id="{BD9C6BD8-3C10-402E-9FE7-75516479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endParaRPr lang="sl-SI" dirty="0"/>
          </a:p>
        </p:txBody>
      </p:sp>
      <p:sp>
        <p:nvSpPr>
          <p:cNvPr id="20" name="Označba mesta številke diapozitiva 5">
            <a:extLst>
              <a:ext uri="{FF2B5EF4-FFF2-40B4-BE49-F238E27FC236}">
                <a16:creationId xmlns:a16="http://schemas.microsoft.com/office/drawing/2014/main" id="{8EB7AE8E-8F8A-4654-8415-6C71295E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fld id="{3BC9C24A-98BA-495C-AAC9-F1C1A02472C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21" name="Označba mesta naslova 1">
            <a:extLst>
              <a:ext uri="{FF2B5EF4-FFF2-40B4-BE49-F238E27FC236}">
                <a16:creationId xmlns:a16="http://schemas.microsoft.com/office/drawing/2014/main" id="{9CCEFECE-31EB-4946-AB6A-5CB5ED36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7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22" name="Označba mesta besedila 2">
            <a:extLst>
              <a:ext uri="{FF2B5EF4-FFF2-40B4-BE49-F238E27FC236}">
                <a16:creationId xmlns:a16="http://schemas.microsoft.com/office/drawing/2014/main" id="{FAD21271-FE59-4715-AC10-858A270B1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88260"/>
            <a:ext cx="10515600" cy="3579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09890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42" r:id="rId5"/>
    <p:sldLayoutId id="214748371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tillium" panose="000005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tilliu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tilliu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tilliu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25F06-22C0-50C7-D640-EBABB073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46A36-C277-0B84-2A04-5D953F8D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52E26-BC46-5B2D-8FF7-EA17C6421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DF72AB-4CF1-4486-A768-C01BC5585886}" type="datetimeFigureOut">
              <a:rPr lang="bs-Latn-BA" smtClean="0"/>
              <a:t>23. 10. 2024.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873-85D0-EB63-2661-2E50F2972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9A6B1-DCC2-99A7-2C74-104E66180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1004BF-7F61-4C07-B1B5-4670A0A9E69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071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3002661"/>
            <a:ext cx="10515600" cy="1052096"/>
          </a:xfrm>
        </p:spPr>
        <p:txBody>
          <a:bodyPr/>
          <a:lstStyle/>
          <a:p>
            <a:r>
              <a:rPr lang="sl-SI" dirty="0"/>
              <a:t>PANTHEON Granule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r>
              <a:rPr lang="sl-SI" dirty="0"/>
              <a:t>Stevan Kuzmanović, Datalab SR</a:t>
            </a:r>
          </a:p>
        </p:txBody>
      </p:sp>
    </p:spTree>
    <p:extLst>
      <p:ext uri="{BB962C8B-B14F-4D97-AF65-F5344CB8AC3E}">
        <p14:creationId xmlns:p14="http://schemas.microsoft.com/office/powerpoint/2010/main" val="747042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Putni nalozi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D31B-2F04-6ACD-7C43-87AE7A29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97" y="6183130"/>
            <a:ext cx="2548349" cy="6462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8E238-7593-1283-8DA1-822668180B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092" y="2918831"/>
            <a:ext cx="10513816" cy="35874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0851D-C2CE-995A-8043-568C6702A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" y="1193845"/>
            <a:ext cx="5243014" cy="566415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CA2376-ED47-6ED7-A8E9-31380B4A0FF1}"/>
              </a:ext>
            </a:extLst>
          </p:cNvPr>
          <p:cNvSpPr txBox="1">
            <a:spLocks/>
          </p:cNvSpPr>
          <p:nvPr/>
        </p:nvSpPr>
        <p:spPr>
          <a:xfrm>
            <a:off x="5500399" y="2157436"/>
            <a:ext cx="6400800" cy="480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-18"/>
                <a:ea typeface="+mn-ea"/>
                <a:cs typeface="+mn-cs"/>
              </a:rPr>
              <a:t>Online unos putnih naloga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-18"/>
                <a:ea typeface="+mn-ea"/>
                <a:cs typeface="+mn-cs"/>
              </a:rPr>
              <a:t>Upotreba Google mapa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18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Kadrovi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8E238-7593-1283-8DA1-822668180B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AB9E0-C3B2-BD7A-B8FB-D9103F4C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44"/>
            <a:ext cx="5145470" cy="566415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CAC09E-440C-95B5-2EE8-B6D641BAABB0}"/>
              </a:ext>
            </a:extLst>
          </p:cNvPr>
          <p:cNvSpPr txBox="1">
            <a:spLocks/>
          </p:cNvSpPr>
          <p:nvPr/>
        </p:nvSpPr>
        <p:spPr>
          <a:xfrm>
            <a:off x="5105400" y="1291649"/>
            <a:ext cx="6400800" cy="480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Odsutnosti (odmori, bolovanja)</a:t>
            </a:r>
          </a:p>
          <a:p>
            <a:r>
              <a:rPr lang="sl-SI" dirty="0"/>
              <a:t>Evidentiranje službenih putovanja</a:t>
            </a:r>
          </a:p>
          <a:p>
            <a:r>
              <a:rPr lang="sl-SI" dirty="0"/>
              <a:t>Samostalni uvid u visinu variabilnog dela zarade</a:t>
            </a:r>
          </a:p>
          <a:p>
            <a:r>
              <a:rPr lang="sl-SI" dirty="0"/>
              <a:t>Drugo (promena smene, sastanci, pogovori ipd.)</a:t>
            </a:r>
          </a:p>
          <a:p>
            <a:r>
              <a:rPr lang="sl-SI" dirty="0"/>
              <a:t>Pregled rasporeda zaposlenih po smenama</a:t>
            </a:r>
          </a:p>
          <a:p>
            <a:r>
              <a:rPr lang="sl-SI" dirty="0"/>
              <a:t>Upotreba odmora</a:t>
            </a:r>
          </a:p>
          <a:p>
            <a:r>
              <a:rPr lang="sl-SI" dirty="0"/>
              <a:t>Praćenje prisutnosti</a:t>
            </a:r>
          </a:p>
        </p:txBody>
      </p:sp>
    </p:spTree>
    <p:extLst>
      <p:ext uri="{BB962C8B-B14F-4D97-AF65-F5344CB8AC3E}">
        <p14:creationId xmlns:p14="http://schemas.microsoft.com/office/powerpoint/2010/main" val="400876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3D79B69-0C11-3557-BDCB-8DBF33AE6F72}"/>
              </a:ext>
            </a:extLst>
          </p:cNvPr>
          <p:cNvSpPr/>
          <p:nvPr/>
        </p:nvSpPr>
        <p:spPr>
          <a:xfrm>
            <a:off x="0" y="2771192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PANTHEON Granula KADROVI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EVIDENCIJA RADNOG VREMENA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1435D-E96B-1328-FE2C-C817030D1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9902" y="3020460"/>
            <a:ext cx="2632491" cy="66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13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2E65-CB86-A41C-A101-D8C3DD3A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1EAE0-979C-84E3-5F78-614D467A683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nula Kadrovi - evidencija radnog vremena">
            <a:hlinkClick r:id="" action="ppaction://media"/>
            <a:extLst>
              <a:ext uri="{FF2B5EF4-FFF2-40B4-BE49-F238E27FC236}">
                <a16:creationId xmlns:a16="http://schemas.microsoft.com/office/drawing/2014/main" id="{CA2C8830-B4EF-F8E0-1E37-B191FCB92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2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3D79B69-0C11-3557-BDCB-8DBF33AE6F72}"/>
              </a:ext>
            </a:extLst>
          </p:cNvPr>
          <p:cNvSpPr/>
          <p:nvPr/>
        </p:nvSpPr>
        <p:spPr>
          <a:xfrm>
            <a:off x="0" y="2771192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PANTHEON Granula KADROVI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ZAHTEVI ZA GODIŠNJI ODMOR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1435D-E96B-1328-FE2C-C817030D1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9902" y="3020460"/>
            <a:ext cx="2632491" cy="66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5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4284BF-0A00-A0A0-8C8B-B791A2B1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Granula Kadrovi - zahtevi za godisnji odmor">
            <a:hlinkClick r:id="" action="ppaction://media"/>
            <a:extLst>
              <a:ext uri="{FF2B5EF4-FFF2-40B4-BE49-F238E27FC236}">
                <a16:creationId xmlns:a16="http://schemas.microsoft.com/office/drawing/2014/main" id="{512E2679-DDA3-AA39-BD9E-EC6C748E07EF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76" cy="6858000"/>
          </a:xfrm>
        </p:spPr>
      </p:pic>
    </p:spTree>
    <p:extLst>
      <p:ext uri="{BB962C8B-B14F-4D97-AF65-F5344CB8AC3E}">
        <p14:creationId xmlns:p14="http://schemas.microsoft.com/office/powerpoint/2010/main" val="5744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Online poslovni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69AA8-4808-20A1-1B52-26A31A88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07"/>
            <a:ext cx="5169856" cy="5692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95753-93A2-AC83-0218-002D8D260D03}"/>
              </a:ext>
            </a:extLst>
          </p:cNvPr>
          <p:cNvSpPr txBox="1"/>
          <p:nvPr/>
        </p:nvSpPr>
        <p:spPr>
          <a:xfrm>
            <a:off x="5525656" y="1598137"/>
            <a:ext cx="61006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tillium" panose="020B0604020202020204" charset="-18"/>
              </a:rPr>
              <a:t>Jednostavno</a:t>
            </a:r>
            <a:r>
              <a:rPr lang="en-US" sz="2800" dirty="0">
                <a:latin typeface="Titillium" panose="020B0604020202020204" charset="-18"/>
              </a:rPr>
              <a:t> </a:t>
            </a:r>
            <a:r>
              <a:rPr lang="en-US" sz="2800" dirty="0" err="1">
                <a:latin typeface="Titillium" panose="020B0604020202020204" charset="-18"/>
              </a:rPr>
              <a:t>vođenje</a:t>
            </a:r>
            <a:r>
              <a:rPr lang="en-US" sz="2800" dirty="0">
                <a:latin typeface="Titillium" panose="020B0604020202020204" charset="-18"/>
              </a:rPr>
              <a:t> </a:t>
            </a:r>
            <a:r>
              <a:rPr lang="en-US" sz="2800" dirty="0" err="1">
                <a:latin typeface="Titillium" panose="020B0604020202020204" charset="-18"/>
              </a:rPr>
              <a:t>poslovana</a:t>
            </a:r>
            <a:endParaRPr lang="en-US" sz="2800" dirty="0">
              <a:latin typeface="Titillium" panose="020B0604020202020204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tillium" panose="020B0604020202020204" charset="-18"/>
              </a:rPr>
              <a:t>24/7 </a:t>
            </a:r>
            <a:r>
              <a:rPr lang="en-US" sz="2800" dirty="0" err="1">
                <a:latin typeface="Titillium" panose="020B0604020202020204" charset="-18"/>
              </a:rPr>
              <a:t>dostupan</a:t>
            </a:r>
            <a:endParaRPr lang="en-US" sz="2800" dirty="0">
              <a:latin typeface="Titillium" panose="020B0604020202020204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tillium" panose="020B0604020202020204" charset="-18"/>
              </a:rPr>
              <a:t>Automatizovani</a:t>
            </a:r>
            <a:r>
              <a:rPr lang="en-US" sz="2800" dirty="0">
                <a:latin typeface="Titillium" panose="020B0604020202020204" charset="-18"/>
              </a:rPr>
              <a:t> </a:t>
            </a:r>
            <a:r>
              <a:rPr lang="en-US" sz="2800" dirty="0" err="1">
                <a:latin typeface="Titillium" panose="020B0604020202020204" charset="-18"/>
              </a:rPr>
              <a:t>poslovni</a:t>
            </a:r>
            <a:r>
              <a:rPr lang="en-US" sz="2800" dirty="0">
                <a:latin typeface="Titillium" panose="020B0604020202020204" charset="-18"/>
              </a:rPr>
              <a:t> </a:t>
            </a:r>
            <a:r>
              <a:rPr lang="en-US" sz="2800" dirty="0" err="1">
                <a:latin typeface="Titillium" panose="020B0604020202020204" charset="-18"/>
              </a:rPr>
              <a:t>procesi</a:t>
            </a:r>
            <a:endParaRPr lang="en-US" sz="2800" dirty="0">
              <a:latin typeface="Titillium" panose="020B0604020202020204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tillium" panose="020B0604020202020204" charset="-18"/>
              </a:rPr>
              <a:t>Celovit</a:t>
            </a:r>
            <a:r>
              <a:rPr lang="en-US" sz="2800" dirty="0">
                <a:latin typeface="Titillium" panose="020B0604020202020204" charset="-18"/>
              </a:rPr>
              <a:t> </a:t>
            </a:r>
            <a:r>
              <a:rPr lang="en-US" sz="2800" dirty="0" err="1">
                <a:latin typeface="Titillium" panose="020B0604020202020204" charset="-18"/>
              </a:rPr>
              <a:t>nadzor</a:t>
            </a:r>
            <a:r>
              <a:rPr lang="en-US" sz="2800" dirty="0">
                <a:latin typeface="Titillium" panose="020B0604020202020204" charset="-18"/>
              </a:rPr>
              <a:t> </a:t>
            </a:r>
            <a:r>
              <a:rPr lang="en-US" sz="2800" dirty="0" err="1">
                <a:latin typeface="Titillium" panose="020B0604020202020204" charset="-18"/>
              </a:rPr>
              <a:t>nad</a:t>
            </a:r>
            <a:r>
              <a:rPr lang="en-US" sz="2800" dirty="0">
                <a:latin typeface="Titillium" panose="020B0604020202020204" charset="-18"/>
              </a:rPr>
              <a:t> </a:t>
            </a:r>
            <a:r>
              <a:rPr lang="en-US" sz="2800" dirty="0" err="1">
                <a:latin typeface="Titillium" panose="020B0604020202020204" charset="-18"/>
              </a:rPr>
              <a:t>poslovanjem</a:t>
            </a:r>
            <a:endParaRPr lang="en-US" sz="2800" dirty="0">
              <a:latin typeface="Titillium" panose="020B0604020202020204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tillium" panose="020B0604020202020204" charset="-18"/>
              </a:rPr>
              <a:t>Online DMS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C9EBC7-24C0-2206-BEBE-6C63C930F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56" y="6194317"/>
            <a:ext cx="254225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A91DF47-0F74-B415-AEEB-77637A858A2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319900" y="1852153"/>
            <a:ext cx="3653430" cy="3190626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O Pantheon Granulama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162D8-6F19-DA5D-875D-D88D63B84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36" y="1382241"/>
            <a:ext cx="7791363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3630A1-9CA2-877D-B9F2-4979D92CB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565" y="6183130"/>
            <a:ext cx="254225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13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O Pantheon Granulama</a:t>
            </a: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AF58A455-CCCC-4F73-A5D8-1A0D1275049B}"/>
              </a:ext>
            </a:extLst>
          </p:cNvPr>
          <p:cNvSpPr/>
          <p:nvPr/>
        </p:nvSpPr>
        <p:spPr>
          <a:xfrm>
            <a:off x="758298" y="1243288"/>
            <a:ext cx="4438458" cy="540766"/>
          </a:xfrm>
          <a:prstGeom prst="roundRect">
            <a:avLst/>
          </a:prstGeom>
          <a:solidFill>
            <a:srgbClr val="FCAF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Latn-BA" sz="2000" dirty="0">
                <a:solidFill>
                  <a:schemeClr val="bg1"/>
                </a:solidFill>
              </a:rPr>
              <a:t>Dokumenti i zadaci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03100E94-1F6C-3D96-690D-BAA0CC6DF462}"/>
              </a:ext>
            </a:extLst>
          </p:cNvPr>
          <p:cNvSpPr/>
          <p:nvPr/>
        </p:nvSpPr>
        <p:spPr>
          <a:xfrm>
            <a:off x="758298" y="1827415"/>
            <a:ext cx="4438458" cy="540766"/>
          </a:xfrm>
          <a:prstGeom prst="roundRect">
            <a:avLst/>
          </a:prstGeom>
          <a:solidFill>
            <a:srgbClr val="FCAF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Latn-BA" sz="2000" dirty="0">
                <a:solidFill>
                  <a:schemeClr val="bg1"/>
                </a:solidFill>
              </a:rPr>
              <a:t>Kadrovi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BA38C785-A6C5-4764-86F5-1BC73384309F}"/>
              </a:ext>
            </a:extLst>
          </p:cNvPr>
          <p:cNvSpPr/>
          <p:nvPr/>
        </p:nvSpPr>
        <p:spPr>
          <a:xfrm>
            <a:off x="747922" y="2415462"/>
            <a:ext cx="4438458" cy="540766"/>
          </a:xfrm>
          <a:prstGeom prst="roundRect">
            <a:avLst/>
          </a:prstGeom>
          <a:solidFill>
            <a:srgbClr val="FCAF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Latn-BA" sz="2000" dirty="0">
                <a:solidFill>
                  <a:schemeClr val="bg1"/>
                </a:solidFill>
              </a:rPr>
              <a:t>Online putni nalozi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95664BBD-7A5E-A05E-0D60-CA89B2D352BA}"/>
              </a:ext>
            </a:extLst>
          </p:cNvPr>
          <p:cNvSpPr/>
          <p:nvPr/>
        </p:nvSpPr>
        <p:spPr>
          <a:xfrm>
            <a:off x="758298" y="3002408"/>
            <a:ext cx="4438458" cy="540766"/>
          </a:xfrm>
          <a:prstGeom prst="roundRect">
            <a:avLst/>
          </a:prstGeom>
          <a:solidFill>
            <a:srgbClr val="FCAF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Latn-BA" sz="2000" dirty="0">
                <a:solidFill>
                  <a:schemeClr val="bg1"/>
                </a:solidFill>
              </a:rPr>
              <a:t>B2B naručivanje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1262D8C5-977B-A2D9-5885-7508D1A31D9B}"/>
              </a:ext>
            </a:extLst>
          </p:cNvPr>
          <p:cNvSpPr/>
          <p:nvPr/>
        </p:nvSpPr>
        <p:spPr>
          <a:xfrm>
            <a:off x="758298" y="3589354"/>
            <a:ext cx="4438458" cy="540766"/>
          </a:xfrm>
          <a:prstGeom prst="roundRect">
            <a:avLst/>
          </a:prstGeom>
          <a:solidFill>
            <a:srgbClr val="FCAF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Latn-BA" sz="2000" dirty="0">
                <a:solidFill>
                  <a:schemeClr val="bg1"/>
                </a:solidFill>
              </a:rPr>
              <a:t>Izveštaji i kontrolne table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E9D25270-6AA4-409E-B2C1-42B89EEC425F}"/>
              </a:ext>
            </a:extLst>
          </p:cNvPr>
          <p:cNvSpPr/>
          <p:nvPr/>
        </p:nvSpPr>
        <p:spPr>
          <a:xfrm>
            <a:off x="747922" y="4176300"/>
            <a:ext cx="4438458" cy="540766"/>
          </a:xfrm>
          <a:prstGeom prst="roundRect">
            <a:avLst/>
          </a:prstGeom>
          <a:solidFill>
            <a:srgbClr val="FCAF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Latn-BA" sz="2000" dirty="0">
                <a:solidFill>
                  <a:schemeClr val="bg1"/>
                </a:solidFill>
              </a:rPr>
              <a:t>Inventar osnovnih sredstava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A9C517-2A59-B9F3-8A93-ACFC447B3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39" y="4740301"/>
            <a:ext cx="4493141" cy="591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1BB9D0-4098-9DE5-75F0-5E3BC7603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39" y="5328210"/>
            <a:ext cx="4493141" cy="591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F3F7B6-ED19-5E7A-BD5C-599156DB7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38" y="5909776"/>
            <a:ext cx="4493141" cy="591363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D690602-2FDA-39B6-65A8-4766AC2C15C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6814862" y="2292929"/>
            <a:ext cx="5377138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Izveštaji i kontrolna tabla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D31B-2F04-6ACD-7C43-87AE7A29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122" y="6183130"/>
            <a:ext cx="2548349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A5149C-A40E-8575-CF52-D18764E1B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3" r="19061"/>
          <a:stretch/>
        </p:blipFill>
        <p:spPr>
          <a:xfrm>
            <a:off x="10008" y="1193845"/>
            <a:ext cx="5142114" cy="5673391"/>
          </a:xfrm>
          <a:prstGeom prst="rect">
            <a:avLst/>
          </a:prstGeom>
        </p:spPr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E30093F1-6DB8-13F7-1D27-D80926447C8F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5152122" y="2076405"/>
            <a:ext cx="6104370" cy="358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Izveštaji na telefonu</a:t>
            </a:r>
          </a:p>
          <a:p>
            <a:r>
              <a:rPr lang="sl-SI" dirty="0"/>
              <a:t>Dostupan bilo kad i bilo gde</a:t>
            </a:r>
          </a:p>
          <a:p>
            <a:r>
              <a:rPr lang="sl-SI" dirty="0"/>
              <a:t>Prilagođen potrebama menadžmenta</a:t>
            </a:r>
          </a:p>
        </p:txBody>
      </p:sp>
    </p:spTree>
    <p:extLst>
      <p:ext uri="{BB962C8B-B14F-4D97-AF65-F5344CB8AC3E}">
        <p14:creationId xmlns:p14="http://schemas.microsoft.com/office/powerpoint/2010/main" val="81498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B2B naručivanje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D31B-2F04-6ACD-7C43-87AE7A29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97" y="6183130"/>
            <a:ext cx="254834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53AE7-8968-4BF9-BA75-07AF8378F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5207"/>
            <a:ext cx="5273497" cy="569279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8E238-7593-1283-8DA1-822668180B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F8914D0-A920-1D46-058D-E85AFD0A0AC7}"/>
              </a:ext>
            </a:extLst>
          </p:cNvPr>
          <p:cNvSpPr txBox="1">
            <a:spLocks/>
          </p:cNvSpPr>
          <p:nvPr/>
        </p:nvSpPr>
        <p:spPr>
          <a:xfrm>
            <a:off x="5273497" y="2107483"/>
            <a:ext cx="6400800" cy="480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Direktno naručivanje robe</a:t>
            </a:r>
          </a:p>
          <a:p>
            <a:r>
              <a:rPr lang="sl-SI" dirty="0"/>
              <a:t>Online pregled zaliha</a:t>
            </a:r>
          </a:p>
          <a:p>
            <a:r>
              <a:rPr lang="sl-SI" dirty="0"/>
              <a:t>Automatska potvrda naradžbina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580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Inventura skladišta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D31B-2F04-6ACD-7C43-87AE7A29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025" y="6211768"/>
            <a:ext cx="2548349" cy="6462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8E238-7593-1283-8DA1-822668180B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1A230-D739-E9E4-5C5B-887475AA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5207"/>
            <a:ext cx="5255025" cy="569606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AD0313-1DC1-FEF3-2E05-D409224B46A0}"/>
              </a:ext>
            </a:extLst>
          </p:cNvPr>
          <p:cNvSpPr txBox="1">
            <a:spLocks/>
          </p:cNvSpPr>
          <p:nvPr/>
        </p:nvSpPr>
        <p:spPr>
          <a:xfrm>
            <a:off x="5255024" y="2110752"/>
            <a:ext cx="6400800" cy="480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Popis</a:t>
            </a:r>
            <a:r>
              <a:rPr lang="en-US" dirty="0"/>
              <a:t> </a:t>
            </a:r>
            <a:r>
              <a:rPr lang="sr-Latn-RS" dirty="0"/>
              <a:t>artikala</a:t>
            </a:r>
            <a:r>
              <a:rPr lang="en-US" dirty="0"/>
              <a:t>, </a:t>
            </a:r>
            <a:r>
              <a:rPr lang="sr-Latn-RS" dirty="0"/>
              <a:t>njihovih </a:t>
            </a:r>
            <a:r>
              <a:rPr lang="en-US" dirty="0" err="1"/>
              <a:t>serijskih</a:t>
            </a:r>
            <a:r>
              <a:rPr lang="en-US" dirty="0"/>
              <a:t> </a:t>
            </a:r>
            <a:r>
              <a:rPr lang="sr-Latn-RS" dirty="0"/>
              <a:t>brojeva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skladiš</a:t>
            </a:r>
            <a:r>
              <a:rPr lang="sr-Latn-RS" dirty="0"/>
              <a:t>t</a:t>
            </a:r>
            <a:r>
              <a:rPr lang="en-US" dirty="0"/>
              <a:t>u s </a:t>
            </a:r>
            <a:r>
              <a:rPr lang="sr-Latn-RS" dirty="0"/>
              <a:t>pomoću kamere na mobilnom</a:t>
            </a:r>
            <a:endParaRPr lang="en-US" dirty="0"/>
          </a:p>
          <a:p>
            <a:r>
              <a:rPr lang="sr-Latn-RS" dirty="0"/>
              <a:t>Mogućnost iznajmljivanja samo kada je potrebna</a:t>
            </a:r>
            <a:endParaRPr lang="en-US" dirty="0"/>
          </a:p>
          <a:p>
            <a:r>
              <a:rPr lang="sr-Latn-RS" dirty="0"/>
              <a:t>Automatska izdara dokumenata popisa</a:t>
            </a:r>
            <a:endParaRPr lang="en-US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893599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Popis osnovnih sredstava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D31B-2F04-6ACD-7C43-87AE7A29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97" y="6183130"/>
            <a:ext cx="2548349" cy="6462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8E238-7593-1283-8DA1-822668180B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092" y="2746469"/>
            <a:ext cx="10513816" cy="35874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17B9C-519C-EBAF-1054-3197BDB5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845"/>
            <a:ext cx="5182049" cy="56641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B734A5-5235-87D9-8417-3EA9BAC5158E}"/>
              </a:ext>
            </a:extLst>
          </p:cNvPr>
          <p:cNvSpPr txBox="1">
            <a:spLocks/>
          </p:cNvSpPr>
          <p:nvPr/>
        </p:nvSpPr>
        <p:spPr>
          <a:xfrm>
            <a:off x="5182049" y="2136496"/>
            <a:ext cx="6400800" cy="480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Popis osnovnih sredstava uz pomoć kamere na telefonu</a:t>
            </a:r>
            <a:endParaRPr lang="en-SI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286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08" y="28638"/>
            <a:ext cx="10515600" cy="107972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53D12-1BD5-5328-1EBA-DA5A6ADF0DCD}"/>
              </a:ext>
            </a:extLst>
          </p:cNvPr>
          <p:cNvSpPr/>
          <p:nvPr/>
        </p:nvSpPr>
        <p:spPr>
          <a:xfrm>
            <a:off x="0" y="0"/>
            <a:ext cx="8595360" cy="1165207"/>
          </a:xfrm>
          <a:custGeom>
            <a:avLst/>
            <a:gdLst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  <a:gd name="connsiteX0" fmla="*/ 0 w 8915400"/>
              <a:gd name="connsiteY0" fmla="*/ 0 h 1165207"/>
              <a:gd name="connsiteX1" fmla="*/ 8915400 w 8915400"/>
              <a:gd name="connsiteY1" fmla="*/ 0 h 1165207"/>
              <a:gd name="connsiteX2" fmla="*/ 8915400 w 8915400"/>
              <a:gd name="connsiteY2" fmla="*/ 1165207 h 1165207"/>
              <a:gd name="connsiteX3" fmla="*/ 0 w 8915400"/>
              <a:gd name="connsiteY3" fmla="*/ 1165207 h 1165207"/>
              <a:gd name="connsiteX4" fmla="*/ 0 w 8915400"/>
              <a:gd name="connsiteY4" fmla="*/ 0 h 11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165207">
                <a:moveTo>
                  <a:pt x="0" y="0"/>
                </a:moveTo>
                <a:lnTo>
                  <a:pt x="8915400" y="0"/>
                </a:lnTo>
                <a:cubicBezTo>
                  <a:pt x="8915400" y="388402"/>
                  <a:pt x="8147304" y="438477"/>
                  <a:pt x="8915400" y="1165207"/>
                </a:cubicBezTo>
                <a:lnTo>
                  <a:pt x="0" y="1165207"/>
                </a:lnTo>
                <a:lnTo>
                  <a:pt x="0" y="0"/>
                </a:lnTo>
                <a:close/>
              </a:path>
            </a:pathLst>
          </a:custGeom>
          <a:solidFill>
            <a:srgbClr val="FCAF17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s-Latn-BA" sz="3200" kern="0" dirty="0">
                <a:solidFill>
                  <a:prstClr val="white"/>
                </a:solidFill>
                <a:latin typeface="Aptos" panose="02110004020202020204"/>
              </a:rPr>
              <a:t>Dokumenti i zadaci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D31B-2F04-6ACD-7C43-87AE7A29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97" y="6183130"/>
            <a:ext cx="2548349" cy="6462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8E238-7593-1283-8DA1-822668180B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092" y="2918831"/>
            <a:ext cx="10513816" cy="35874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BEA697-197D-D387-E529-ADA328A67BF3}"/>
              </a:ext>
            </a:extLst>
          </p:cNvPr>
          <p:cNvSpPr txBox="1">
            <a:spLocks/>
          </p:cNvSpPr>
          <p:nvPr/>
        </p:nvSpPr>
        <p:spPr>
          <a:xfrm>
            <a:off x="5182049" y="2227388"/>
            <a:ext cx="6400800" cy="480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Skeniranje i čuvanje dokumenata (računi, ponude, potni nalozi)</a:t>
            </a:r>
          </a:p>
          <a:p>
            <a:r>
              <a:rPr lang="sl-SI" dirty="0"/>
              <a:t>Fotografisanje dokumenata telefonom</a:t>
            </a:r>
          </a:p>
          <a:p>
            <a:r>
              <a:rPr lang="sl-SI" dirty="0"/>
              <a:t>Potvrđivanje računa i dokumenata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B08BC-504B-F206-619A-CF005880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" y="1176036"/>
            <a:ext cx="5218628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4053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2400" b="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2400" b="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193</Words>
  <Application>Microsoft Office PowerPoint</Application>
  <PresentationFormat>Widescreen</PresentationFormat>
  <Paragraphs>51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Aptos Display</vt:lpstr>
      <vt:lpstr>Calibri</vt:lpstr>
      <vt:lpstr>Aptos</vt:lpstr>
      <vt:lpstr>Titillium</vt:lpstr>
      <vt:lpstr>3_Officeova tema</vt:lpstr>
      <vt:lpstr>7_Officeova tema</vt:lpstr>
      <vt:lpstr>Office Theme</vt:lpstr>
      <vt:lpstr>PANTHEON Granule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Martina</dc:creator>
  <cp:lastModifiedBy>Stevan Kuzmanovic</cp:lastModifiedBy>
  <cp:revision>95</cp:revision>
  <dcterms:created xsi:type="dcterms:W3CDTF">2018-02-06T11:54:46Z</dcterms:created>
  <dcterms:modified xsi:type="dcterms:W3CDTF">2024-10-23T20:22:17Z</dcterms:modified>
</cp:coreProperties>
</file>