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67" r:id="rId1"/>
    <p:sldMasterId id="2147484564" r:id="rId2"/>
  </p:sldMasterIdLst>
  <p:notesMasterIdLst>
    <p:notesMasterId r:id="rId10"/>
  </p:notesMasterIdLst>
  <p:handoutMasterIdLst>
    <p:handoutMasterId r:id="rId11"/>
  </p:handoutMasterIdLst>
  <p:sldIdLst>
    <p:sldId id="289" r:id="rId3"/>
    <p:sldId id="1085" r:id="rId4"/>
    <p:sldId id="1086" r:id="rId5"/>
    <p:sldId id="1090" r:id="rId6"/>
    <p:sldId id="1091" r:id="rId7"/>
    <p:sldId id="1092" r:id="rId8"/>
    <p:sldId id="300" r:id="rId9"/>
  </p:sldIdLst>
  <p:sldSz cx="12192000" cy="6858000"/>
  <p:notesSz cx="6858000" cy="9926638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41" userDrawn="1">
          <p15:clr>
            <a:srgbClr val="A4A3A4"/>
          </p15:clr>
        </p15:guide>
        <p15:guide id="2" orient="horz" pos="1207" userDrawn="1">
          <p15:clr>
            <a:srgbClr val="A4A3A4"/>
          </p15:clr>
        </p15:guide>
        <p15:guide id="3" orient="horz" pos="4269" userDrawn="1">
          <p15:clr>
            <a:srgbClr val="A4A3A4"/>
          </p15:clr>
        </p15:guide>
        <p15:guide id="4" orient="horz" pos="1071" userDrawn="1">
          <p15:clr>
            <a:srgbClr val="A4A3A4"/>
          </p15:clr>
        </p15:guide>
        <p15:guide id="5" pos="7287" userDrawn="1">
          <p15:clr>
            <a:srgbClr val="A4A3A4"/>
          </p15:clr>
        </p15:guide>
        <p15:guide id="6" pos="393" userDrawn="1">
          <p15:clr>
            <a:srgbClr val="A4A3A4"/>
          </p15:clr>
        </p15:guide>
        <p15:guide id="7" pos="3840" userDrawn="1">
          <p15:clr>
            <a:srgbClr val="A4A3A4"/>
          </p15:clr>
        </p15:guide>
        <p15:guide id="8" pos="73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ksandar" initials="a" lastIdx="0" clrIdx="0"/>
  <p:cmAuthor id="1" name="Tamara Petrović" initials="TP" lastIdx="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F88"/>
    <a:srgbClr val="083F88"/>
    <a:srgbClr val="293B73"/>
    <a:srgbClr val="004990"/>
    <a:srgbClr val="EF3E35"/>
    <a:srgbClr val="E2E7F0"/>
    <a:srgbClr val="013E89"/>
    <a:srgbClr val="023E88"/>
    <a:srgbClr val="EE4156"/>
    <a:srgbClr val="EF41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88" autoAdjust="0"/>
    <p:restoredTop sz="95942" autoAdjust="0"/>
  </p:normalViewPr>
  <p:slideViewPr>
    <p:cSldViewPr>
      <p:cViewPr varScale="1">
        <p:scale>
          <a:sx n="59" d="100"/>
          <a:sy n="59" d="100"/>
        </p:scale>
        <p:origin x="1068" y="52"/>
      </p:cViewPr>
      <p:guideLst>
        <p:guide orient="horz" pos="3941"/>
        <p:guide orient="horz" pos="1207"/>
        <p:guide orient="horz" pos="4269"/>
        <p:guide orient="horz" pos="1071"/>
        <p:guide pos="7287"/>
        <p:guide pos="393"/>
        <p:guide pos="3840"/>
        <p:guide pos="73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-2808" y="-120"/>
      </p:cViewPr>
      <p:guideLst>
        <p:guide orient="horz" pos="3127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latin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6" y="0"/>
            <a:ext cx="2972421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0CF3FE-261B-4857-B536-D9EEB75A3F65}" type="datetime1">
              <a:rPr lang="en-US">
                <a:latin typeface="Arial" pitchFamily="34" charset="0"/>
              </a:rPr>
              <a:pPr>
                <a:defRPr/>
              </a:pPr>
              <a:t>10/25/2024</a:t>
            </a:fld>
            <a:endParaRPr lang="x-none">
              <a:latin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272"/>
            <a:ext cx="2972421" cy="4966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6" y="9428272"/>
            <a:ext cx="2972421" cy="49667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1EB1B054-1867-4E69-9176-D2658F8EF5F4}" type="slidenum">
              <a:rPr lang="x-none">
                <a:latin typeface="Arial" pitchFamily="34" charset="0"/>
              </a:rPr>
              <a:pPr>
                <a:defRPr/>
              </a:pPr>
              <a:t>‹#›</a:t>
            </a:fld>
            <a:endParaRPr lang="x-none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09059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6" y="0"/>
            <a:ext cx="2972421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9B4C438-F3A9-41EA-83CC-85C5390709A3}" type="datetime1">
              <a:rPr lang="en-US" smtClean="0"/>
              <a:pPr>
                <a:defRPr/>
              </a:pPr>
              <a:t>10/25/2024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2238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715833"/>
            <a:ext cx="5486712" cy="4466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272"/>
            <a:ext cx="2972421" cy="4966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6" y="9428272"/>
            <a:ext cx="2972421" cy="49667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charset="0"/>
              </a:defRPr>
            </a:lvl1pPr>
          </a:lstStyle>
          <a:p>
            <a:pPr>
              <a:defRPr/>
            </a:pPr>
            <a:fld id="{39757D6D-902E-441B-955F-07DCDC32286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22427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ME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89B4C438-F3A9-41EA-83CC-85C5390709A3}" type="datetime1">
              <a:rPr lang="en-US" smtClean="0"/>
              <a:pPr>
                <a:defRPr/>
              </a:pPr>
              <a:t>10/25/2024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757D6D-902E-441B-955F-07DCDC32286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723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194425" cy="3484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938E89-0C1A-4997-8CDC-1312BB9E515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39C5AFD-F251-4650-93B7-2B970D67B03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051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194425" cy="3484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938E89-0C1A-4997-8CDC-1312BB9E515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39C5AFD-F251-4650-93B7-2B970D67B03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925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F84C33-5AB5-DCFC-DDDC-5BD7CF1C2B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01AD69-2C05-D4DB-898D-D427D52758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194425" cy="34845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57107CF-667E-2848-2F27-C17D453AC2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996AA-1248-C155-9832-856D6EBD9DB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938E89-0C1A-4997-8CDC-1312BB9E515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EF26CC-3293-1D5A-9F59-6CDA73853C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39C5AFD-F251-4650-93B7-2B970D67B03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87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31A4B2-8C4C-B705-CF13-EE649C152F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17D59D-EEE6-6521-295E-039C117B55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194425" cy="34845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083AB3B-1C98-4241-A0FE-162C6C97EF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F19D0-94A5-E4B9-CCA7-F05B8208F2F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938E89-0C1A-4997-8CDC-1312BB9E515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84F731-B9E6-C830-FE88-0BA8A3EE04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39C5AFD-F251-4650-93B7-2B970D67B03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066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DDB2E4-DD41-89E4-5B58-30BA9EC777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2AEE95-DEC0-79FA-6EAC-8248BA9D6A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194425" cy="34845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9AE3A2E-73EF-BA55-A485-B145C9B10D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AED0A-0449-E339-4EDA-3B91DBF101C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938E89-0C1A-4997-8CDC-1312BB9E515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9E9835-3F94-4D68-F3E2-E33AD43690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39C5AFD-F251-4650-93B7-2B970D67B03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705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 userDrawn="1"/>
        </p:nvSpPr>
        <p:spPr bwMode="auto">
          <a:xfrm>
            <a:off x="685800" y="3883821"/>
            <a:ext cx="11506200" cy="2381"/>
          </a:xfrm>
          <a:prstGeom prst="line">
            <a:avLst/>
          </a:prstGeom>
          <a:noFill/>
          <a:ln w="19050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203200" cy="914400"/>
          </a:xfrm>
          <a:prstGeom prst="rect">
            <a:avLst/>
          </a:prstGeom>
          <a:solidFill>
            <a:srgbClr val="EF3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914400"/>
            <a:ext cx="203200" cy="5943600"/>
          </a:xfrm>
          <a:prstGeom prst="rect">
            <a:avLst/>
          </a:prstGeom>
          <a:solidFill>
            <a:srgbClr val="023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8" name="Subtitle 8"/>
          <p:cNvSpPr txBox="1">
            <a:spLocks/>
          </p:cNvSpPr>
          <p:nvPr userDrawn="1"/>
        </p:nvSpPr>
        <p:spPr>
          <a:xfrm>
            <a:off x="406400" y="228600"/>
            <a:ext cx="6705600" cy="53610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800" tIns="46800" rIns="46800" bIns="46800" anchor="ctr"/>
          <a:lstStyle>
            <a:lvl1pPr defTabSz="923925">
              <a:defRPr sz="2800" b="1" baseline="0">
                <a:solidFill>
                  <a:schemeClr val="tx2"/>
                </a:solidFill>
              </a:defRPr>
            </a:lvl1pPr>
            <a:lvl2pPr algn="ctr">
              <a:defRPr sz="3200">
                <a:solidFill>
                  <a:srgbClr val="003399"/>
                </a:solidFill>
                <a:latin typeface="Arial" pitchFamily="34" charset="0"/>
              </a:defRPr>
            </a:lvl2pPr>
            <a:lvl3pPr algn="ctr">
              <a:defRPr sz="3200">
                <a:solidFill>
                  <a:srgbClr val="003399"/>
                </a:solidFill>
                <a:latin typeface="Arial" pitchFamily="34" charset="0"/>
              </a:defRPr>
            </a:lvl3pPr>
            <a:lvl4pPr algn="ctr">
              <a:defRPr sz="3200">
                <a:solidFill>
                  <a:srgbClr val="003399"/>
                </a:solidFill>
                <a:latin typeface="Arial" pitchFamily="34" charset="0"/>
              </a:defRPr>
            </a:lvl4pPr>
            <a:lvl5pPr algn="ctr">
              <a:defRPr sz="3200">
                <a:solidFill>
                  <a:srgbClr val="003399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pPr eaLnBrk="0" hangingPunct="0">
              <a:lnSpc>
                <a:spcPct val="200000"/>
              </a:lnSpc>
              <a:defRPr/>
            </a:pPr>
            <a:r>
              <a:rPr lang="sr-Cyrl-RS" sz="1600" b="0" dirty="0">
                <a:solidFill>
                  <a:srgbClr val="023F88"/>
                </a:solidFill>
              </a:rPr>
              <a:t>Акционарско друштво „Електропривреда Србије“</a:t>
            </a:r>
          </a:p>
          <a:p>
            <a:pPr eaLnBrk="0" hangingPunct="0">
              <a:defRPr/>
            </a:pPr>
            <a:r>
              <a:rPr lang="sr-Cyrl-RS" sz="1600" b="0" dirty="0">
                <a:solidFill>
                  <a:schemeClr val="bg1"/>
                </a:solidFill>
                <a:latin typeface="Arial" charset="0"/>
                <a:cs typeface="Arial" charset="0"/>
              </a:rPr>
              <a:t>Огранак ТЕНТ</a:t>
            </a:r>
            <a:endParaRPr lang="en-US" sz="1600" b="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420917"/>
            <a:ext cx="10363200" cy="1254001"/>
          </a:xfrm>
        </p:spPr>
        <p:txBody>
          <a:bodyPr/>
          <a:lstStyle>
            <a:lvl1pPr>
              <a:defRPr b="1">
                <a:solidFill>
                  <a:srgbClr val="023E8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077072"/>
            <a:ext cx="8534400" cy="10081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 b="0">
                <a:solidFill>
                  <a:srgbClr val="023E8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7248128" y="6093296"/>
            <a:ext cx="4512205" cy="483022"/>
          </a:xfrm>
        </p:spPr>
        <p:txBody>
          <a:bodyPr anchor="ctr">
            <a:normAutofit/>
          </a:bodyPr>
          <a:lstStyle>
            <a:lvl1pPr marL="0" indent="0" algn="r">
              <a:buNone/>
              <a:defRPr sz="1400" b="0">
                <a:solidFill>
                  <a:srgbClr val="023F88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snovni slajd_Za diskusij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1071"/>
          <p:cNvGrpSpPr>
            <a:grpSpLocks/>
          </p:cNvGrpSpPr>
          <p:nvPr userDrawn="1"/>
        </p:nvGrpSpPr>
        <p:grpSpPr bwMode="auto">
          <a:xfrm>
            <a:off x="10803471" y="117475"/>
            <a:ext cx="1341967" cy="255588"/>
            <a:chOff x="5328" y="90"/>
            <a:chExt cx="1111" cy="181"/>
          </a:xfrm>
        </p:grpSpPr>
        <p:sp>
          <p:nvSpPr>
            <p:cNvPr id="6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sr-Cyrl-RS" altLang="zh-CN" sz="1000" b="1">
                  <a:solidFill>
                    <a:schemeClr val="bg1"/>
                  </a:solidFill>
                </a:rPr>
                <a:t>ЗА ДИСКУСИЈУ</a:t>
              </a:r>
              <a:endParaRPr lang="en-US" altLang="zh-CN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pic>
        <p:nvPicPr>
          <p:cNvPr id="11" name="Picture 8" descr="znak-EPS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8" y="6381760"/>
            <a:ext cx="44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11472336" y="6448435"/>
            <a:ext cx="626533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2BC30BE5-29A6-4F28-92CB-FD068CE519FA}" type="slidenum">
              <a:rPr lang="en-US" altLang="en-US" sz="1200" b="1">
                <a:solidFill>
                  <a:srgbClr val="003296"/>
                </a:solidFill>
              </a:rPr>
              <a:pPr algn="ctr" eaLnBrk="1" hangingPunct="1"/>
              <a:t>‹#›</a:t>
            </a:fld>
            <a:endParaRPr lang="en-US" altLang="en-US" sz="1200" b="1" dirty="0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80728"/>
            <a:ext cx="10972800" cy="51845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4624"/>
            <a:ext cx="10193952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6222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ova sekcija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203200" cy="914400"/>
          </a:xfrm>
          <a:prstGeom prst="rect">
            <a:avLst/>
          </a:prstGeom>
          <a:solidFill>
            <a:srgbClr val="CC000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914400"/>
            <a:ext cx="2032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6" name="Picture 32" descr="znak-EPS_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5200" y="228610"/>
            <a:ext cx="8128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0"/>
            <a:ext cx="103632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0276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sa dva sadrz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10828866" y="117475"/>
            <a:ext cx="12192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sr-Cyrl-RS" altLang="zh-CN" sz="1000" b="1">
                  <a:solidFill>
                    <a:schemeClr val="bg1"/>
                  </a:solidFill>
                </a:rPr>
                <a:t>ПОВЕРЉИВО</a:t>
              </a:r>
              <a:endParaRPr lang="en-US" altLang="zh-CN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8" y="6381760"/>
            <a:ext cx="44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11472336" y="6448435"/>
            <a:ext cx="626533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BC8CD298-1E5A-4F7A-9615-8F6A64ACA0D4}" type="slidenum">
              <a:rPr lang="en-US" altLang="en-US" sz="1200" b="1">
                <a:solidFill>
                  <a:srgbClr val="003296"/>
                </a:solidFill>
              </a:rPr>
              <a:pPr algn="ctr" eaLnBrk="1" hangingPunct="1"/>
              <a:t>‹#›</a:t>
            </a:fld>
            <a:endParaRPr lang="en-US" altLang="en-US" sz="1200" b="1" dirty="0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052736"/>
            <a:ext cx="5384800" cy="511256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52736"/>
            <a:ext cx="5384800" cy="511256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44624"/>
            <a:ext cx="100245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8295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pored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" name="Group 1071"/>
          <p:cNvGrpSpPr>
            <a:grpSpLocks/>
          </p:cNvGrpSpPr>
          <p:nvPr userDrawn="1"/>
        </p:nvGrpSpPr>
        <p:grpSpPr bwMode="auto">
          <a:xfrm>
            <a:off x="10828866" y="117475"/>
            <a:ext cx="1219200" cy="255588"/>
            <a:chOff x="5328" y="90"/>
            <a:chExt cx="1111" cy="181"/>
          </a:xfrm>
        </p:grpSpPr>
        <p:sp>
          <p:nvSpPr>
            <p:cNvPr id="9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sr-Cyrl-RS" altLang="zh-CN" sz="1000" b="1">
                  <a:solidFill>
                    <a:schemeClr val="bg1"/>
                  </a:solidFill>
                </a:rPr>
                <a:t>ПОВЕРЉИВО</a:t>
              </a:r>
              <a:endParaRPr lang="en-US" altLang="zh-CN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pic>
        <p:nvPicPr>
          <p:cNvPr id="14" name="Picture 8" descr="znak-EPS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8" y="6381760"/>
            <a:ext cx="44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3"/>
          <p:cNvSpPr txBox="1">
            <a:spLocks/>
          </p:cNvSpPr>
          <p:nvPr userDrawn="1"/>
        </p:nvSpPr>
        <p:spPr bwMode="auto">
          <a:xfrm>
            <a:off x="11472336" y="6448435"/>
            <a:ext cx="626533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D80F7CE7-D492-4A60-94FF-8068D6F0086A}" type="slidenum">
              <a:rPr lang="en-US" altLang="en-US" sz="1200" b="1">
                <a:solidFill>
                  <a:srgbClr val="003296"/>
                </a:solidFill>
              </a:rPr>
              <a:pPr algn="ctr" eaLnBrk="1" hangingPunct="1"/>
              <a:t>‹#›</a:t>
            </a:fld>
            <a:endParaRPr lang="en-US" altLang="en-US" sz="1200" b="1" dirty="0">
              <a:solidFill>
                <a:srgbClr val="00329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061046"/>
            <a:ext cx="5386917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187" indent="0">
              <a:buNone/>
              <a:defRPr sz="2000" b="1"/>
            </a:lvl2pPr>
            <a:lvl3pPr marL="914372" indent="0">
              <a:buNone/>
              <a:defRPr sz="1800" b="1"/>
            </a:lvl3pPr>
            <a:lvl4pPr marL="1371558" indent="0">
              <a:buNone/>
              <a:defRPr sz="1600" b="1"/>
            </a:lvl4pPr>
            <a:lvl5pPr marL="1828744" indent="0">
              <a:buNone/>
              <a:defRPr sz="1600" b="1"/>
            </a:lvl5pPr>
            <a:lvl6pPr marL="2285930" indent="0">
              <a:buNone/>
              <a:defRPr sz="1600" b="1"/>
            </a:lvl6pPr>
            <a:lvl7pPr marL="2743117" indent="0">
              <a:buNone/>
              <a:defRPr sz="1600" b="1"/>
            </a:lvl7pPr>
            <a:lvl8pPr marL="3200301" indent="0">
              <a:buNone/>
              <a:defRPr sz="1600" b="1"/>
            </a:lvl8pPr>
            <a:lvl9pPr marL="3657487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772816"/>
            <a:ext cx="5386917" cy="4392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061046"/>
            <a:ext cx="5389034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187" indent="0">
              <a:buNone/>
              <a:defRPr sz="2000" b="1"/>
            </a:lvl2pPr>
            <a:lvl3pPr marL="914372" indent="0">
              <a:buNone/>
              <a:defRPr sz="1800" b="1"/>
            </a:lvl3pPr>
            <a:lvl4pPr marL="1371558" indent="0">
              <a:buNone/>
              <a:defRPr sz="1600" b="1"/>
            </a:lvl4pPr>
            <a:lvl5pPr marL="1828744" indent="0">
              <a:buNone/>
              <a:defRPr sz="1600" b="1"/>
            </a:lvl5pPr>
            <a:lvl6pPr marL="2285930" indent="0">
              <a:buNone/>
              <a:defRPr sz="1600" b="1"/>
            </a:lvl6pPr>
            <a:lvl7pPr marL="2743117" indent="0">
              <a:buNone/>
              <a:defRPr sz="1600" b="1"/>
            </a:lvl7pPr>
            <a:lvl8pPr marL="3200301" indent="0">
              <a:buNone/>
              <a:defRPr sz="1600" b="1"/>
            </a:lvl8pPr>
            <a:lvl9pPr marL="3657487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1772816"/>
            <a:ext cx="5389034" cy="4392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44624"/>
            <a:ext cx="100245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59279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8" descr="znak-EPS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8" y="6381760"/>
            <a:ext cx="44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lide Number Placeholder 3"/>
          <p:cNvSpPr txBox="1">
            <a:spLocks/>
          </p:cNvSpPr>
          <p:nvPr userDrawn="1"/>
        </p:nvSpPr>
        <p:spPr bwMode="auto">
          <a:xfrm>
            <a:off x="11472336" y="6448435"/>
            <a:ext cx="626533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DFFC0AD4-F29C-4870-84BC-6E7B33543BF1}" type="slidenum">
              <a:rPr lang="en-US" altLang="en-US" sz="1200" b="1">
                <a:solidFill>
                  <a:srgbClr val="003296"/>
                </a:solidFill>
              </a:rPr>
              <a:pPr algn="ctr" eaLnBrk="1" hangingPunct="1"/>
              <a:t>‹#›</a:t>
            </a:fld>
            <a:endParaRPr lang="en-US" altLang="en-US" sz="1200" b="1" dirty="0">
              <a:solidFill>
                <a:srgbClr val="00329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44624"/>
            <a:ext cx="100245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52221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zan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959" y="1595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59" y="1595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8" descr="znak-EPS_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8" y="6381760"/>
            <a:ext cx="44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1472336" y="6448435"/>
            <a:ext cx="626533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E6869FC4-EFBB-4F8B-88ED-8B8CE1F2BF2E}" type="slidenum">
              <a:rPr lang="en-US" altLang="en-US" sz="1200" b="1">
                <a:solidFill>
                  <a:srgbClr val="003296"/>
                </a:solidFill>
              </a:rPr>
              <a:pPr algn="ctr" eaLnBrk="1" hangingPunct="1"/>
              <a:t>‹#›</a:t>
            </a:fld>
            <a:endParaRPr lang="en-US" altLang="en-US" sz="1200" b="1" dirty="0">
              <a:solidFill>
                <a:srgbClr val="0032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150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zaj sa naslovom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8" y="6381760"/>
            <a:ext cx="44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11472336" y="6448435"/>
            <a:ext cx="626533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F4DF0B43-28A7-4642-9A66-8219D68CD702}" type="slidenum">
              <a:rPr lang="en-US" altLang="en-US" sz="1200" b="1">
                <a:solidFill>
                  <a:srgbClr val="003296"/>
                </a:solidFill>
              </a:rPr>
              <a:pPr algn="ctr" eaLnBrk="1" hangingPunct="1"/>
              <a:t>‹#›</a:t>
            </a:fld>
            <a:endParaRPr lang="en-US" altLang="en-US" sz="1200" b="1" dirty="0">
              <a:solidFill>
                <a:srgbClr val="00329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4" y="980728"/>
            <a:ext cx="4011084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8" y="980728"/>
            <a:ext cx="6815666" cy="518457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4" y="1772816"/>
            <a:ext cx="4011084" cy="4410574"/>
          </a:xfrm>
        </p:spPr>
        <p:txBody>
          <a:bodyPr/>
          <a:lstStyle>
            <a:lvl1pPr marL="0" indent="0">
              <a:buNone/>
              <a:defRPr sz="1400"/>
            </a:lvl1pPr>
            <a:lvl2pPr marL="457187" indent="0">
              <a:buNone/>
              <a:defRPr sz="1200"/>
            </a:lvl2pPr>
            <a:lvl3pPr marL="914372" indent="0">
              <a:buNone/>
              <a:defRPr sz="1000"/>
            </a:lvl3pPr>
            <a:lvl4pPr marL="1371558" indent="0">
              <a:buNone/>
              <a:defRPr sz="900"/>
            </a:lvl4pPr>
            <a:lvl5pPr marL="1828744" indent="0">
              <a:buNone/>
              <a:defRPr sz="900"/>
            </a:lvl5pPr>
            <a:lvl6pPr marL="2285930" indent="0">
              <a:buNone/>
              <a:defRPr sz="900"/>
            </a:lvl6pPr>
            <a:lvl7pPr marL="2743117" indent="0">
              <a:buNone/>
              <a:defRPr sz="900"/>
            </a:lvl7pPr>
            <a:lvl8pPr marL="3200301" indent="0">
              <a:buNone/>
              <a:defRPr sz="900"/>
            </a:lvl8pPr>
            <a:lvl9pPr marL="365748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71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ajd za slike sa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10828866" y="117475"/>
            <a:ext cx="12192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sr-Cyrl-RS" altLang="zh-CN" sz="1000" b="1">
                  <a:solidFill>
                    <a:schemeClr val="bg1"/>
                  </a:solidFill>
                </a:rPr>
                <a:t>ПОВЕРЉИВО</a:t>
              </a:r>
              <a:endParaRPr lang="en-US" altLang="zh-CN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8" y="6381760"/>
            <a:ext cx="44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11472336" y="6448435"/>
            <a:ext cx="626533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7CD6FEEE-8EBB-4AEA-8E21-1D64D0EF09BB}" type="slidenum">
              <a:rPr lang="en-US" altLang="en-US" sz="1200" b="1">
                <a:solidFill>
                  <a:srgbClr val="003296"/>
                </a:solidFill>
              </a:rPr>
              <a:pPr algn="ctr" eaLnBrk="1" hangingPunct="1"/>
              <a:t>‹#›</a:t>
            </a:fld>
            <a:endParaRPr lang="en-US" altLang="en-US" sz="1200" b="1" dirty="0">
              <a:solidFill>
                <a:srgbClr val="00329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052745"/>
            <a:ext cx="73152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7" indent="0">
              <a:buNone/>
              <a:defRPr sz="2800"/>
            </a:lvl2pPr>
            <a:lvl3pPr marL="914372" indent="0">
              <a:buNone/>
              <a:defRPr sz="2400"/>
            </a:lvl3pPr>
            <a:lvl4pPr marL="1371558" indent="0">
              <a:buNone/>
              <a:defRPr sz="2000"/>
            </a:lvl4pPr>
            <a:lvl5pPr marL="1828744" indent="0">
              <a:buNone/>
              <a:defRPr sz="2000"/>
            </a:lvl5pPr>
            <a:lvl6pPr marL="2285930" indent="0">
              <a:buNone/>
              <a:defRPr sz="2000"/>
            </a:lvl6pPr>
            <a:lvl7pPr marL="2743117" indent="0">
              <a:buNone/>
              <a:defRPr sz="2000"/>
            </a:lvl7pPr>
            <a:lvl8pPr marL="3200301" indent="0">
              <a:buNone/>
              <a:defRPr sz="2000"/>
            </a:lvl8pPr>
            <a:lvl9pPr marL="3657487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7" indent="0">
              <a:buNone/>
              <a:defRPr sz="1200"/>
            </a:lvl2pPr>
            <a:lvl3pPr marL="914372" indent="0">
              <a:buNone/>
              <a:defRPr sz="1000"/>
            </a:lvl3pPr>
            <a:lvl4pPr marL="1371558" indent="0">
              <a:buNone/>
              <a:defRPr sz="900"/>
            </a:lvl4pPr>
            <a:lvl5pPr marL="1828744" indent="0">
              <a:buNone/>
              <a:defRPr sz="900"/>
            </a:lvl5pPr>
            <a:lvl6pPr marL="2285930" indent="0">
              <a:buNone/>
              <a:defRPr sz="900"/>
            </a:lvl6pPr>
            <a:lvl7pPr marL="2743117" indent="0">
              <a:buNone/>
              <a:defRPr sz="900"/>
            </a:lvl7pPr>
            <a:lvl8pPr marL="3200301" indent="0">
              <a:buNone/>
              <a:defRPr sz="900"/>
            </a:lvl8pPr>
            <a:lvl9pPr marL="3657487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68402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1071"/>
          <p:cNvGrpSpPr>
            <a:grpSpLocks/>
          </p:cNvGrpSpPr>
          <p:nvPr userDrawn="1"/>
        </p:nvGrpSpPr>
        <p:grpSpPr bwMode="auto">
          <a:xfrm>
            <a:off x="10828866" y="117475"/>
            <a:ext cx="1219200" cy="255588"/>
            <a:chOff x="5328" y="90"/>
            <a:chExt cx="1111" cy="181"/>
          </a:xfrm>
        </p:grpSpPr>
        <p:sp>
          <p:nvSpPr>
            <p:cNvPr id="6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sr-Cyrl-RS" altLang="zh-CN" sz="1000" b="1">
                  <a:solidFill>
                    <a:schemeClr val="bg1"/>
                  </a:solidFill>
                </a:rPr>
                <a:t>ПОВЕРЉИВО</a:t>
              </a:r>
              <a:endParaRPr lang="en-US" altLang="zh-CN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pic>
        <p:nvPicPr>
          <p:cNvPr id="11" name="Picture 8" descr="znak-EPS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8" y="6381760"/>
            <a:ext cx="44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11472336" y="6448435"/>
            <a:ext cx="626533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D402EBC6-D66D-485A-8583-9CC9EFECC4CD}" type="slidenum">
              <a:rPr lang="en-US" altLang="en-US" sz="1200" b="1">
                <a:solidFill>
                  <a:srgbClr val="003296"/>
                </a:solidFill>
              </a:rPr>
              <a:pPr algn="ctr" eaLnBrk="1" hangingPunct="1"/>
              <a:t>‹#›</a:t>
            </a:fld>
            <a:endParaRPr lang="en-US" altLang="en-US" sz="1200" b="1" dirty="0">
              <a:solidFill>
                <a:srgbClr val="003296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80728"/>
            <a:ext cx="10972800" cy="518457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44624"/>
            <a:ext cx="10219266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17837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tekst i naslov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 txBox="1">
            <a:spLocks/>
          </p:cNvSpPr>
          <p:nvPr userDrawn="1"/>
        </p:nvSpPr>
        <p:spPr>
          <a:xfrm>
            <a:off x="10972800" y="10"/>
            <a:ext cx="1219200" cy="6126163"/>
          </a:xfrm>
          <a:prstGeom prst="rect">
            <a:avLst/>
          </a:prstGeom>
          <a:solidFill>
            <a:srgbClr val="003192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endParaRPr sz="2800" dirty="0"/>
          </a:p>
        </p:txBody>
      </p:sp>
      <p:pic>
        <p:nvPicPr>
          <p:cNvPr id="5" name="Picture 8" descr="znak-EPS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8" y="6381760"/>
            <a:ext cx="44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1472336" y="6448435"/>
            <a:ext cx="626533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C9267C8F-6ED7-4BF8-A89F-E543A4BD289D}" type="slidenum">
              <a:rPr lang="en-US" altLang="en-US" sz="1200" b="1">
                <a:solidFill>
                  <a:srgbClr val="003296"/>
                </a:solidFill>
              </a:rPr>
              <a:pPr algn="ctr" eaLnBrk="1" hangingPunct="1"/>
              <a:t>‹#›</a:t>
            </a:fld>
            <a:endParaRPr lang="en-US" altLang="en-US" sz="1200" b="1" dirty="0">
              <a:solidFill>
                <a:srgbClr val="003296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6" y="116642"/>
            <a:ext cx="10190923" cy="600953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72800" y="116642"/>
            <a:ext cx="1171872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1112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snovni slajd_varijan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 txBox="1">
            <a:spLocks/>
          </p:cNvSpPr>
          <p:nvPr userDrawn="1"/>
        </p:nvSpPr>
        <p:spPr bwMode="auto">
          <a:xfrm>
            <a:off x="11472336" y="6448454"/>
            <a:ext cx="626533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fld id="{97888934-4224-4B74-9744-FB952E1BA6B6}" type="slidenum">
              <a:rPr lang="en-US" sz="1200" b="1" smtClean="0">
                <a:solidFill>
                  <a:srgbClr val="023F88"/>
                </a:solidFill>
              </a:rPr>
              <a:pPr algn="ctr">
                <a:defRPr/>
              </a:pPr>
              <a:t>‹#›</a:t>
            </a:fld>
            <a:endParaRPr lang="en-US" sz="1200" b="1" dirty="0">
              <a:solidFill>
                <a:srgbClr val="023F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4680520"/>
          </a:xfrm>
        </p:spPr>
        <p:txBody>
          <a:bodyPr/>
          <a:lstStyle>
            <a:lvl1pPr>
              <a:defRPr>
                <a:solidFill>
                  <a:srgbClr val="023F88"/>
                </a:solidFill>
              </a:defRPr>
            </a:lvl1pPr>
            <a:lvl2pPr>
              <a:defRPr>
                <a:solidFill>
                  <a:srgbClr val="023F88"/>
                </a:solidFill>
              </a:defRPr>
            </a:lvl2pPr>
            <a:lvl3pPr>
              <a:defRPr>
                <a:solidFill>
                  <a:srgbClr val="023F88"/>
                </a:solidFill>
              </a:defRPr>
            </a:lvl3pPr>
            <a:lvl4pPr>
              <a:defRPr>
                <a:solidFill>
                  <a:srgbClr val="023F88"/>
                </a:solidFill>
              </a:defRPr>
            </a:lvl4pPr>
            <a:lvl5pPr>
              <a:defRPr>
                <a:solidFill>
                  <a:srgbClr val="023F8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6631"/>
            <a:ext cx="9554852" cy="933724"/>
          </a:xfrm>
        </p:spPr>
        <p:txBody>
          <a:bodyPr/>
          <a:lstStyle>
            <a:lvl1pPr>
              <a:defRPr>
                <a:solidFill>
                  <a:srgbClr val="023F8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4619836" y="6448453"/>
            <a:ext cx="2916324" cy="3651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b="0">
                <a:solidFill>
                  <a:srgbClr val="023F88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316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sa dva sadrz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2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11472336" y="6448454"/>
            <a:ext cx="626533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fld id="{0863D399-ED75-4F92-A7F6-5E967EC3DB3F}" type="slidenum">
              <a:rPr lang="en-US" sz="1200" b="1" smtClean="0">
                <a:solidFill>
                  <a:srgbClr val="003296"/>
                </a:solidFill>
              </a:rPr>
              <a:pPr algn="ctr">
                <a:defRPr/>
              </a:pPr>
              <a:t>‹#›</a:t>
            </a:fld>
            <a:endParaRPr lang="en-US" sz="1200" b="1" dirty="0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052736"/>
            <a:ext cx="5384800" cy="5112568"/>
          </a:xfrm>
        </p:spPr>
        <p:txBody>
          <a:bodyPr/>
          <a:lstStyle>
            <a:lvl1pPr>
              <a:defRPr sz="2000">
                <a:solidFill>
                  <a:srgbClr val="004990"/>
                </a:solidFill>
              </a:defRPr>
            </a:lvl1pPr>
            <a:lvl2pPr>
              <a:defRPr sz="1800">
                <a:solidFill>
                  <a:srgbClr val="004990"/>
                </a:solidFill>
              </a:defRPr>
            </a:lvl2pPr>
            <a:lvl3pPr>
              <a:defRPr sz="1600">
                <a:solidFill>
                  <a:srgbClr val="004990"/>
                </a:solidFill>
              </a:defRPr>
            </a:lvl3pPr>
            <a:lvl4pPr>
              <a:defRPr sz="1400">
                <a:solidFill>
                  <a:srgbClr val="004990"/>
                </a:solidFill>
              </a:defRPr>
            </a:lvl4pPr>
            <a:lvl5pPr>
              <a:defRPr sz="1200">
                <a:solidFill>
                  <a:srgbClr val="00499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52736"/>
            <a:ext cx="5384800" cy="5112568"/>
          </a:xfrm>
        </p:spPr>
        <p:txBody>
          <a:bodyPr/>
          <a:lstStyle>
            <a:lvl1pPr>
              <a:defRPr sz="2000">
                <a:solidFill>
                  <a:srgbClr val="004990"/>
                </a:solidFill>
              </a:defRPr>
            </a:lvl1pPr>
            <a:lvl2pPr>
              <a:defRPr sz="1800">
                <a:solidFill>
                  <a:srgbClr val="004990"/>
                </a:solidFill>
              </a:defRPr>
            </a:lvl2pPr>
            <a:lvl3pPr>
              <a:defRPr sz="1600">
                <a:solidFill>
                  <a:srgbClr val="004990"/>
                </a:solidFill>
              </a:defRPr>
            </a:lvl3pPr>
            <a:lvl4pPr>
              <a:defRPr sz="1400">
                <a:solidFill>
                  <a:srgbClr val="004990"/>
                </a:solidFill>
              </a:defRPr>
            </a:lvl4pPr>
            <a:lvl5pPr>
              <a:defRPr sz="1200">
                <a:solidFill>
                  <a:srgbClr val="00499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4624"/>
            <a:ext cx="100245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4619836" y="6448453"/>
            <a:ext cx="2916324" cy="3651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b="0">
                <a:solidFill>
                  <a:srgbClr val="023F88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C92EC09-9DFF-46FA-A38F-45DD395171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583" y="458176"/>
            <a:ext cx="868817" cy="311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pored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13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" name="Slide Number Placeholder 3"/>
          <p:cNvSpPr txBox="1">
            <a:spLocks/>
          </p:cNvSpPr>
          <p:nvPr userDrawn="1"/>
        </p:nvSpPr>
        <p:spPr bwMode="auto">
          <a:xfrm>
            <a:off x="11472336" y="6448454"/>
            <a:ext cx="626533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fld id="{629E2978-3C9E-41F9-A0BD-8438D494022C}" type="slidenum">
              <a:rPr lang="en-US" sz="1200" b="1" smtClean="0">
                <a:solidFill>
                  <a:srgbClr val="003296"/>
                </a:solidFill>
              </a:rPr>
              <a:pPr algn="ctr">
                <a:defRPr/>
              </a:pPr>
              <a:t>‹#›</a:t>
            </a:fld>
            <a:endParaRPr lang="en-US" sz="1200" b="1" dirty="0">
              <a:solidFill>
                <a:srgbClr val="00329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061046"/>
            <a:ext cx="5386917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rgbClr val="023F8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772816"/>
            <a:ext cx="5386917" cy="4392488"/>
          </a:xfrm>
        </p:spPr>
        <p:txBody>
          <a:bodyPr/>
          <a:lstStyle>
            <a:lvl1pPr>
              <a:defRPr sz="2000">
                <a:solidFill>
                  <a:srgbClr val="023F88"/>
                </a:solidFill>
              </a:defRPr>
            </a:lvl1pPr>
            <a:lvl2pPr>
              <a:defRPr sz="1800">
                <a:solidFill>
                  <a:srgbClr val="023F88"/>
                </a:solidFill>
              </a:defRPr>
            </a:lvl2pPr>
            <a:lvl3pPr>
              <a:defRPr sz="1600">
                <a:solidFill>
                  <a:srgbClr val="023F88"/>
                </a:solidFill>
              </a:defRPr>
            </a:lvl3pPr>
            <a:lvl4pPr>
              <a:defRPr sz="1400">
                <a:solidFill>
                  <a:srgbClr val="023F88"/>
                </a:solidFill>
              </a:defRPr>
            </a:lvl4pPr>
            <a:lvl5pPr>
              <a:defRPr sz="1200">
                <a:solidFill>
                  <a:srgbClr val="023F88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86" y="1061046"/>
            <a:ext cx="5389033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rgbClr val="013E8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86" y="1772816"/>
            <a:ext cx="5389033" cy="4392488"/>
          </a:xfrm>
        </p:spPr>
        <p:txBody>
          <a:bodyPr/>
          <a:lstStyle>
            <a:lvl1pPr>
              <a:defRPr sz="2000">
                <a:solidFill>
                  <a:srgbClr val="013E89"/>
                </a:solidFill>
              </a:defRPr>
            </a:lvl1pPr>
            <a:lvl2pPr>
              <a:defRPr sz="1800">
                <a:solidFill>
                  <a:srgbClr val="013E89"/>
                </a:solidFill>
              </a:defRPr>
            </a:lvl2pPr>
            <a:lvl3pPr>
              <a:defRPr sz="1600">
                <a:solidFill>
                  <a:srgbClr val="013E89"/>
                </a:solidFill>
              </a:defRPr>
            </a:lvl3pPr>
            <a:lvl4pPr>
              <a:defRPr sz="1400">
                <a:solidFill>
                  <a:srgbClr val="013E89"/>
                </a:solidFill>
              </a:defRPr>
            </a:lvl4pPr>
            <a:lvl5pPr>
              <a:defRPr sz="1200">
                <a:solidFill>
                  <a:srgbClr val="013E89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4624"/>
            <a:ext cx="100245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4619836" y="6448453"/>
            <a:ext cx="2916324" cy="3651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b="0">
                <a:solidFill>
                  <a:srgbClr val="023F88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EF45323-E967-4F66-AB59-F53D02C86B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583" y="458176"/>
            <a:ext cx="868817" cy="311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o naslov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2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E2E7F0"/>
              </a:solidFill>
              <a:latin typeface="Arial" pitchFamily="34" charset="0"/>
            </a:endParaRPr>
          </a:p>
        </p:txBody>
      </p:sp>
      <p:sp>
        <p:nvSpPr>
          <p:cNvPr id="11" name="Slide Number Placeholder 3"/>
          <p:cNvSpPr txBox="1">
            <a:spLocks/>
          </p:cNvSpPr>
          <p:nvPr userDrawn="1"/>
        </p:nvSpPr>
        <p:spPr bwMode="auto">
          <a:xfrm>
            <a:off x="11472336" y="6448454"/>
            <a:ext cx="626533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fld id="{67C6F6B7-4591-4F48-BBCA-BE38576F9BF2}" type="slidenum">
              <a:rPr lang="en-US" sz="1200" b="1" smtClean="0">
                <a:solidFill>
                  <a:srgbClr val="003296"/>
                </a:solidFill>
              </a:rPr>
              <a:pPr algn="ctr">
                <a:defRPr/>
              </a:pPr>
              <a:t>‹#›</a:t>
            </a:fld>
            <a:endParaRPr lang="en-US" sz="1200" b="1" dirty="0">
              <a:solidFill>
                <a:srgbClr val="00329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4624"/>
            <a:ext cx="100245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4619836" y="6448453"/>
            <a:ext cx="2916324" cy="3651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b="0">
                <a:solidFill>
                  <a:srgbClr val="023F88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9C5D51B-492C-4A8D-A906-4E81654257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583" y="458176"/>
            <a:ext cx="868817" cy="311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vrs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rot="5400000">
            <a:off x="11692526" y="6365424"/>
            <a:ext cx="195536" cy="803412"/>
          </a:xfrm>
          <a:prstGeom prst="rect">
            <a:avLst/>
          </a:prstGeom>
          <a:solidFill>
            <a:srgbClr val="083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5596525" y="1072835"/>
            <a:ext cx="195538" cy="11388588"/>
          </a:xfrm>
          <a:prstGeom prst="rect">
            <a:avLst/>
          </a:prstGeom>
          <a:solidFill>
            <a:srgbClr val="EF3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963084" y="4406929"/>
            <a:ext cx="10363200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solidFill>
                  <a:srgbClr val="00499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/>
          <p:cNvSpPr>
            <a:spLocks noGrp="1"/>
          </p:cNvSpPr>
          <p:nvPr userDrawn="1">
            <p:ph type="body" sz="quarter" idx="10"/>
          </p:nvPr>
        </p:nvSpPr>
        <p:spPr>
          <a:xfrm>
            <a:off x="4619836" y="6309321"/>
            <a:ext cx="2916324" cy="28803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b="0">
                <a:solidFill>
                  <a:srgbClr val="023F88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5894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 userDrawn="1"/>
        </p:nvSpPr>
        <p:spPr bwMode="auto">
          <a:xfrm>
            <a:off x="685799" y="3883821"/>
            <a:ext cx="11506201" cy="2381"/>
          </a:xfrm>
          <a:prstGeom prst="line">
            <a:avLst/>
          </a:prstGeom>
          <a:noFill/>
          <a:ln w="19050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203200" cy="914400"/>
          </a:xfrm>
          <a:prstGeom prst="rect">
            <a:avLst/>
          </a:prstGeom>
          <a:solidFill>
            <a:srgbClr val="CC000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914400"/>
            <a:ext cx="2032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Subtitle 8"/>
          <p:cNvSpPr txBox="1">
            <a:spLocks/>
          </p:cNvSpPr>
          <p:nvPr userDrawn="1"/>
        </p:nvSpPr>
        <p:spPr>
          <a:xfrm>
            <a:off x="406400" y="228600"/>
            <a:ext cx="6705600" cy="38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800" tIns="46800" rIns="46800" bIns="46800" anchor="ctr"/>
          <a:lstStyle>
            <a:lvl1pPr defTabSz="923925">
              <a:defRPr sz="2800" b="1" baseline="0">
                <a:solidFill>
                  <a:schemeClr val="tx2"/>
                </a:solidFill>
              </a:defRPr>
            </a:lvl1pPr>
            <a:lvl2pPr algn="ctr">
              <a:defRPr sz="3200">
                <a:solidFill>
                  <a:srgbClr val="003399"/>
                </a:solidFill>
                <a:latin typeface="Arial" pitchFamily="34" charset="0"/>
              </a:defRPr>
            </a:lvl2pPr>
            <a:lvl3pPr algn="ctr">
              <a:defRPr sz="3200">
                <a:solidFill>
                  <a:srgbClr val="003399"/>
                </a:solidFill>
                <a:latin typeface="Arial" pitchFamily="34" charset="0"/>
              </a:defRPr>
            </a:lvl3pPr>
            <a:lvl4pPr algn="ctr">
              <a:defRPr sz="3200">
                <a:solidFill>
                  <a:srgbClr val="003399"/>
                </a:solidFill>
                <a:latin typeface="Arial" pitchFamily="34" charset="0"/>
              </a:defRPr>
            </a:lvl4pPr>
            <a:lvl5pPr algn="ctr">
              <a:defRPr sz="3200">
                <a:solidFill>
                  <a:srgbClr val="003399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pPr eaLnBrk="0" hangingPunct="0">
              <a:defRPr/>
            </a:pPr>
            <a:r>
              <a:rPr lang="sr-Latn-RS" sz="1600" dirty="0">
                <a:latin typeface="Arial" charset="0"/>
                <a:cs typeface="Arial" charset="0"/>
              </a:rPr>
              <a:t>Javno preduzeće</a:t>
            </a:r>
            <a:r>
              <a:rPr lang="x-none" sz="1600" dirty="0">
                <a:latin typeface="Arial" charset="0"/>
                <a:cs typeface="Arial" charset="0"/>
              </a:rPr>
              <a:t> „</a:t>
            </a:r>
            <a:r>
              <a:rPr lang="sr-Latn-RS" sz="1600" dirty="0">
                <a:latin typeface="Arial" charset="0"/>
                <a:cs typeface="Arial" charset="0"/>
              </a:rPr>
              <a:t>Elektroprivreda Srbije</a:t>
            </a:r>
            <a:r>
              <a:rPr lang="x-none" sz="1600" dirty="0">
                <a:latin typeface="Arial" charset="0"/>
                <a:cs typeface="Arial" charset="0"/>
              </a:rPr>
              <a:t>“</a:t>
            </a:r>
            <a:endParaRPr lang="en-US" sz="1600" dirty="0">
              <a:latin typeface="Arial" charset="0"/>
              <a:cs typeface="Arial" charset="0"/>
            </a:endParaRPr>
          </a:p>
        </p:txBody>
      </p:sp>
      <p:pic>
        <p:nvPicPr>
          <p:cNvPr id="9" name="Picture 32" descr="znak-EPS_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5200" y="228610"/>
            <a:ext cx="8128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420898"/>
            <a:ext cx="10363200" cy="125400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077072"/>
            <a:ext cx="8534400" cy="10081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6612996" y="59248"/>
            <a:ext cx="4512206" cy="483022"/>
          </a:xfrm>
        </p:spPr>
        <p:txBody>
          <a:bodyPr anchor="ctr">
            <a:normAutofit/>
          </a:bodyPr>
          <a:lstStyle>
            <a:lvl1pPr marL="0" indent="0" algn="r">
              <a:buNone/>
              <a:defRPr sz="14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3357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1071"/>
          <p:cNvGrpSpPr>
            <a:grpSpLocks/>
          </p:cNvGrpSpPr>
          <p:nvPr userDrawn="1"/>
        </p:nvGrpSpPr>
        <p:grpSpPr bwMode="auto">
          <a:xfrm>
            <a:off x="10828866" y="117475"/>
            <a:ext cx="1219200" cy="255588"/>
            <a:chOff x="5328" y="90"/>
            <a:chExt cx="1111" cy="181"/>
          </a:xfrm>
        </p:grpSpPr>
        <p:sp>
          <p:nvSpPr>
            <p:cNvPr id="6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sr-Latn-RS" altLang="zh-CN" sz="1000" b="1" dirty="0">
                  <a:solidFill>
                    <a:schemeClr val="bg1"/>
                  </a:solidFill>
                </a:rPr>
                <a:t>Poslovna tajna</a:t>
              </a:r>
              <a:endParaRPr lang="en-US" altLang="zh-CN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1" name="Slide Number Placeholder 3"/>
          <p:cNvSpPr txBox="1">
            <a:spLocks/>
          </p:cNvSpPr>
          <p:nvPr userDrawn="1"/>
        </p:nvSpPr>
        <p:spPr bwMode="auto">
          <a:xfrm>
            <a:off x="11472336" y="6448435"/>
            <a:ext cx="626533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7265556A-3E6F-465A-B484-55157DDEFA50}" type="slidenum">
              <a:rPr lang="en-US" altLang="en-US" sz="1200" b="1">
                <a:solidFill>
                  <a:srgbClr val="003296"/>
                </a:solidFill>
              </a:rPr>
              <a:pPr algn="ctr" eaLnBrk="1" hangingPunct="1"/>
              <a:t>‹#›</a:t>
            </a:fld>
            <a:endParaRPr lang="en-US" altLang="en-US" sz="1200" b="1" dirty="0">
              <a:solidFill>
                <a:srgbClr val="003296"/>
              </a:solidFill>
            </a:endParaRPr>
          </a:p>
        </p:txBody>
      </p: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8" y="6381760"/>
            <a:ext cx="44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80728"/>
            <a:ext cx="10972800" cy="51845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44624"/>
            <a:ext cx="10219861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84041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snovni slajd_Interna upotre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1071"/>
          <p:cNvGrpSpPr>
            <a:grpSpLocks/>
          </p:cNvGrpSpPr>
          <p:nvPr userDrawn="1"/>
        </p:nvGrpSpPr>
        <p:grpSpPr bwMode="auto">
          <a:xfrm>
            <a:off x="10320866" y="117475"/>
            <a:ext cx="1828800" cy="255588"/>
            <a:chOff x="5328" y="90"/>
            <a:chExt cx="1111" cy="181"/>
          </a:xfrm>
        </p:grpSpPr>
        <p:sp>
          <p:nvSpPr>
            <p:cNvPr id="6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sr-Cyrl-RS" altLang="zh-CN" sz="1000" b="1">
                  <a:solidFill>
                    <a:schemeClr val="bg1"/>
                  </a:solidFill>
                </a:rPr>
                <a:t>ИНТЕРНА УПОТРЕБА</a:t>
              </a:r>
              <a:endParaRPr lang="en-US" altLang="zh-CN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pic>
        <p:nvPicPr>
          <p:cNvPr id="11" name="Picture 8" descr="znak-EPS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8" y="6381760"/>
            <a:ext cx="44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11472336" y="6448435"/>
            <a:ext cx="626533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C22885AC-EB62-4B15-9FDB-FD15F183CE8B}" type="slidenum">
              <a:rPr lang="en-US" altLang="en-US" sz="1200" b="1">
                <a:solidFill>
                  <a:srgbClr val="003296"/>
                </a:solidFill>
              </a:rPr>
              <a:pPr algn="ctr" eaLnBrk="1" hangingPunct="1"/>
              <a:t>‹#›</a:t>
            </a:fld>
            <a:endParaRPr lang="en-US" altLang="en-US" sz="1200" b="1" dirty="0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80728"/>
            <a:ext cx="10972800" cy="51845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44624"/>
            <a:ext cx="9710869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8109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image" Target="../media/image4.emf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556506770"/>
              </p:ext>
            </p:extLst>
          </p:nvPr>
        </p:nvGraphicFramePr>
        <p:xfrm>
          <a:off x="2119" y="161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360" imgH="360" progId="TCLayout.ActiveDocument.1">
                  <p:embed/>
                </p:oleObj>
              </mc:Choice>
              <mc:Fallback>
                <p:oleObj name="think-cell Slide" r:id="rId9" imgW="360" imgH="360" progId="TCLayout.ActiveDocument.1">
                  <p:embed/>
                  <p:pic>
                    <p:nvPicPr>
                      <p:cNvPr id="0" name="Picture 4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9" y="1611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959085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D46483-2D9D-416E-8E18-E130D22D7E97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268" y="476672"/>
            <a:ext cx="1188132" cy="4255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46" r:id="rId1"/>
    <p:sldLayoutId id="2147484562" r:id="rId2"/>
    <p:sldLayoutId id="2147484551" r:id="rId3"/>
    <p:sldLayoutId id="2147484552" r:id="rId4"/>
    <p:sldLayoutId id="2147484553" r:id="rId5"/>
    <p:sldLayoutId id="2147484563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kern="1200">
          <a:solidFill>
            <a:srgbClr val="023F88"/>
          </a:solidFill>
          <a:latin typeface="+mj-lt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004990"/>
          </a:solidFill>
          <a:latin typeface="+mn-lt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004990"/>
          </a:solidFill>
          <a:latin typeface="+mn-lt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 kern="1200">
          <a:solidFill>
            <a:srgbClr val="004990"/>
          </a:solidFill>
          <a:latin typeface="+mn-lt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rgbClr val="004990"/>
          </a:solidFill>
          <a:latin typeface="+mn-lt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rgbClr val="004990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5"/>
            </p:custDataLst>
          </p:nvPr>
        </p:nvGraphicFramePr>
        <p:xfrm>
          <a:off x="2122" y="1598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7" imgW="270" imgH="270" progId="TCLayout.ActiveDocument.1">
                  <p:embed/>
                </p:oleObj>
              </mc:Choice>
              <mc:Fallback>
                <p:oleObj name="think-cell Slide" r:id="rId17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122" y="1598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95385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eaLnBrk="1"/>
            <a:endParaRPr lang="en-US" sz="28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9222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65" r:id="rId1"/>
    <p:sldLayoutId id="2147484566" r:id="rId2"/>
    <p:sldLayoutId id="2147484567" r:id="rId3"/>
    <p:sldLayoutId id="2147484568" r:id="rId4"/>
    <p:sldLayoutId id="2147484569" r:id="rId5"/>
    <p:sldLayoutId id="2147484570" r:id="rId6"/>
    <p:sldLayoutId id="2147484571" r:id="rId7"/>
    <p:sldLayoutId id="2147484572" r:id="rId8"/>
    <p:sldLayoutId id="2147484573" r:id="rId9"/>
    <p:sldLayoutId id="2147484574" r:id="rId10"/>
    <p:sldLayoutId id="2147484575" r:id="rId11"/>
    <p:sldLayoutId id="2147484576" r:id="rId12"/>
    <p:sldLayoutId id="214748457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187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6pPr>
      <a:lvl7pPr marL="914372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7pPr>
      <a:lvl8pPr marL="1371558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8pPr>
      <a:lvl9pPr marL="1828744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890" indent="-3428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28" indent="-28574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2965" indent="-228593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151" indent="-228593" algn="l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337" indent="-22859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522" indent="-228593" algn="l" defTabSz="9143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8" indent="-228593" algn="l" defTabSz="9143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94" indent="-228593" algn="l" defTabSz="9143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80" indent="-228593" algn="l" defTabSz="9143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7" algn="l" defTabSz="9143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2" algn="l" defTabSz="9143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8" algn="l" defTabSz="9143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44" algn="l" defTabSz="9143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30" algn="l" defTabSz="9143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17" algn="l" defTabSz="9143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01" algn="l" defTabSz="9143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87" algn="l" defTabSz="9143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7.jp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7.jp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7.jp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7.jp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7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7.jpg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8.bin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3918" y="2528900"/>
            <a:ext cx="11277600" cy="1332119"/>
          </a:xfrm>
        </p:spPr>
        <p:txBody>
          <a:bodyPr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sr-Cyrl-RS" sz="40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ИТ сервиси </a:t>
            </a:r>
            <a:r>
              <a:rPr lang="sr-Cyrl-RS" sz="400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у Електропривреди </a:t>
            </a:r>
            <a:r>
              <a:rPr lang="sr-Cyrl-RS" sz="40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– основа за ефикасно управљање пословним процесима</a:t>
            </a:r>
            <a:br>
              <a:rPr lang="sr-Cyrl-ME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</a:br>
            <a:r>
              <a:rPr lang="sr-Cyrl-R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</a:t>
            </a:r>
            <a:endParaRPr lang="sr-Cyrl-ME" sz="18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EE1AC0-9B81-9453-08FD-0A04A62D4DAD}"/>
              </a:ext>
            </a:extLst>
          </p:cNvPr>
          <p:cNvSpPr txBox="1"/>
          <p:nvPr/>
        </p:nvSpPr>
        <p:spPr>
          <a:xfrm>
            <a:off x="5987988" y="5934670"/>
            <a:ext cx="610061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sr-Cyrl-RS" altLang="sr-Latn-RS" sz="1600" b="1" dirty="0">
                <a:solidFill>
                  <a:srgbClr val="083F88"/>
                </a:solidFill>
                <a:latin typeface="+mn-lt"/>
              </a:rPr>
              <a:t>Катарина Андрејевић</a:t>
            </a:r>
            <a:endParaRPr lang="en-US" altLang="sr-Latn-RS" sz="1600" b="1" dirty="0">
              <a:solidFill>
                <a:srgbClr val="083F88"/>
              </a:solidFill>
              <a:latin typeface="+mn-lt"/>
            </a:endParaRPr>
          </a:p>
          <a:p>
            <a:pPr algn="r"/>
            <a:r>
              <a:rPr lang="ru-RU" sz="1600" b="1" dirty="0">
                <a:solidFill>
                  <a:srgbClr val="083F88"/>
                </a:solidFill>
                <a:latin typeface="+mn-lt"/>
                <a:ea typeface="+mj-ea"/>
              </a:rPr>
              <a:t>	Послови</a:t>
            </a:r>
            <a:r>
              <a:rPr lang="ru-RU" sz="1600" b="1" dirty="0">
                <a:solidFill>
                  <a:srgbClr val="083F88"/>
                </a:solidFill>
                <a:latin typeface="+mn-lt"/>
              </a:rPr>
              <a:t> информационих технологија и дигитализације </a:t>
            </a:r>
            <a:endParaRPr lang="sr-Cyrl-ME" sz="1600" b="1" dirty="0">
              <a:solidFill>
                <a:srgbClr val="083F88"/>
              </a:solidFill>
              <a:latin typeface="+mn-lt"/>
            </a:endParaRPr>
          </a:p>
          <a:p>
            <a:pPr algn="r"/>
            <a:r>
              <a:rPr lang="en-US" altLang="sr-Latn-RS" sz="1600" b="1" dirty="0">
                <a:solidFill>
                  <a:srgbClr val="083F88"/>
                </a:solidFill>
                <a:latin typeface="+mn-lt"/>
              </a:rPr>
              <a:t>E</a:t>
            </a:r>
            <a:r>
              <a:rPr lang="sr-Cyrl-ME" altLang="sr-Latn-RS" sz="1600" b="1" dirty="0">
                <a:solidFill>
                  <a:srgbClr val="083F88"/>
                </a:solidFill>
                <a:latin typeface="+mn-lt"/>
              </a:rPr>
              <a:t>ПС АД</a:t>
            </a:r>
            <a:endParaRPr lang="sr-Latn-ME" altLang="sr-Latn-RS" sz="1600" b="1" dirty="0">
              <a:solidFill>
                <a:srgbClr val="083F88"/>
              </a:solidFill>
              <a:latin typeface="+mn-lt"/>
            </a:endParaRPr>
          </a:p>
        </p:txBody>
      </p:sp>
      <p:pic>
        <p:nvPicPr>
          <p:cNvPr id="5" name="Picture 4" descr="A logo for a company&#10;&#10;Description automatically generated">
            <a:extLst>
              <a:ext uri="{FF2B5EF4-FFF2-40B4-BE49-F238E27FC236}">
                <a16:creationId xmlns:a16="http://schemas.microsoft.com/office/drawing/2014/main" id="{ADA859F0-FDB5-CD4B-D035-0356C4CFD4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73" y="5382307"/>
            <a:ext cx="2340260" cy="7987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680F3D-227D-C47F-A147-E6ACB5C2C1A7}"/>
              </a:ext>
            </a:extLst>
          </p:cNvPr>
          <p:cNvSpPr txBox="1"/>
          <p:nvPr/>
        </p:nvSpPr>
        <p:spPr>
          <a:xfrm>
            <a:off x="443372" y="6239557"/>
            <a:ext cx="6552727" cy="336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ME" sz="1600" b="1" i="0" dirty="0">
                <a:solidFill>
                  <a:srgbClr val="023F88"/>
                </a:solidFill>
                <a:effectLst/>
                <a:latin typeface="+mn-lt"/>
              </a:rPr>
              <a:t>1</a:t>
            </a:r>
            <a:r>
              <a:rPr lang="hr-HR" sz="1600" b="1" i="0" dirty="0">
                <a:solidFill>
                  <a:srgbClr val="023F88"/>
                </a:solidFill>
                <a:effectLst/>
                <a:latin typeface="+mn-lt"/>
              </a:rPr>
              <a:t>4. </a:t>
            </a:r>
            <a:r>
              <a:rPr lang="sr-Cyrl-ME" sz="1600" b="1" dirty="0">
                <a:solidFill>
                  <a:srgbClr val="023F88"/>
                </a:solidFill>
                <a:latin typeface="+mn-lt"/>
              </a:rPr>
              <a:t>г</a:t>
            </a:r>
            <a:r>
              <a:rPr lang="sr-Cyrl-ME" sz="1600" b="1" i="0" dirty="0">
                <a:solidFill>
                  <a:srgbClr val="023F88"/>
                </a:solidFill>
                <a:effectLst/>
                <a:latin typeface="+mn-lt"/>
              </a:rPr>
              <a:t>одишња конференција </a:t>
            </a:r>
            <a:r>
              <a:rPr lang="en-US" sz="1600" b="1" dirty="0">
                <a:solidFill>
                  <a:srgbClr val="023F88"/>
                </a:solidFill>
                <a:latin typeface="+mn-lt"/>
              </a:rPr>
              <a:t>| </a:t>
            </a:r>
            <a:r>
              <a:rPr lang="sr-Cyrl-RS" sz="1600" b="1" dirty="0">
                <a:solidFill>
                  <a:srgbClr val="023F88"/>
                </a:solidFill>
                <a:latin typeface="+mn-lt"/>
              </a:rPr>
              <a:t>2</a:t>
            </a:r>
            <a:r>
              <a:rPr lang="sr-Cyrl-ME" sz="1600" b="1" dirty="0">
                <a:solidFill>
                  <a:srgbClr val="023F88"/>
                </a:solidFill>
                <a:latin typeface="+mn-lt"/>
              </a:rPr>
              <a:t>5</a:t>
            </a:r>
            <a:r>
              <a:rPr lang="sr-Cyrl-RS" sz="1600" b="1" dirty="0">
                <a:solidFill>
                  <a:srgbClr val="023F88"/>
                </a:solidFill>
                <a:latin typeface="+mn-lt"/>
              </a:rPr>
              <a:t>. октобар</a:t>
            </a:r>
            <a:r>
              <a:rPr lang="en-US" sz="1600" b="1" dirty="0">
                <a:solidFill>
                  <a:srgbClr val="023F88"/>
                </a:solidFill>
                <a:latin typeface="+mn-lt"/>
              </a:rPr>
              <a:t> </a:t>
            </a:r>
            <a:r>
              <a:rPr lang="sr-Cyrl-RS" sz="1600" b="1" dirty="0">
                <a:solidFill>
                  <a:srgbClr val="023F88"/>
                </a:solidFill>
                <a:latin typeface="+mn-lt"/>
              </a:rPr>
              <a:t>2024.</a:t>
            </a:r>
            <a:r>
              <a:rPr lang="sr-Cyrl-ME" sz="1600" b="1" dirty="0">
                <a:solidFill>
                  <a:srgbClr val="023F88"/>
                </a:solidFill>
                <a:latin typeface="+mn-lt"/>
              </a:rPr>
              <a:t> </a:t>
            </a:r>
            <a:r>
              <a:rPr lang="sr-Cyrl-RS" sz="1600" b="1" dirty="0">
                <a:solidFill>
                  <a:srgbClr val="023F88"/>
                </a:solidFill>
                <a:latin typeface="+mn-lt"/>
              </a:rPr>
              <a:t>Београд</a:t>
            </a:r>
            <a:endParaRPr lang="sr-Latn-RS" sz="1600" b="1" dirty="0">
              <a:solidFill>
                <a:srgbClr val="023F88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608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472" y="265241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11" name="Objec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472" y="265241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/>
          <p:cNvSpPr/>
          <p:nvPr>
            <p:custDataLst>
              <p:tags r:id="rId2"/>
            </p:custDataLst>
          </p:nvPr>
        </p:nvSpPr>
        <p:spPr bwMode="auto">
          <a:xfrm>
            <a:off x="1524003" y="263772"/>
            <a:ext cx="146539" cy="14653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lang="en-US" sz="923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9356" y="130893"/>
            <a:ext cx="11665296" cy="561803"/>
          </a:xfrm>
          <a:prstGeom prst="rect">
            <a:avLst/>
          </a:prstGeom>
          <a:solidFill>
            <a:srgbClr val="003192">
              <a:alpha val="0"/>
            </a:srgbClr>
          </a:solidFill>
          <a:ln>
            <a:solidFill>
              <a:srgbClr val="000596">
                <a:alpha val="0"/>
              </a:srgbClr>
            </a:solidFill>
            <a:miter lim="800000"/>
            <a:headEnd/>
            <a:tailEnd/>
          </a:ln>
        </p:spPr>
        <p:txBody>
          <a:bodyPr vert="horz" wrap="square" lIns="84407" tIns="42203" rIns="84407" bIns="42203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eaLnBrk="0" hangingPunct="0">
              <a:spcBef>
                <a:spcPts val="554"/>
              </a:spcBef>
              <a:spcAft>
                <a:spcPts val="554"/>
              </a:spcAft>
              <a:buClr>
                <a:srgbClr val="1F497D"/>
              </a:buClr>
              <a:defRPr sz="2400">
                <a:solidFill>
                  <a:schemeClr val="bg1"/>
                </a:solidFill>
                <a:latin typeface="Arial Narrow" panose="020B0606020202030204" pitchFamily="34" charset="0"/>
                <a:ea typeface="+mj-ea"/>
              </a:defRPr>
            </a:lvl1pPr>
            <a:lvl2pPr eaLnBrk="0" hangingPunct="0">
              <a:defRPr sz="3033">
                <a:latin typeface="Arial" charset="0"/>
                <a:cs typeface="Arial" charset="0"/>
              </a:defRPr>
            </a:lvl2pPr>
            <a:lvl3pPr eaLnBrk="0" hangingPunct="0">
              <a:defRPr sz="3033">
                <a:latin typeface="Arial" charset="0"/>
                <a:cs typeface="Arial" charset="0"/>
              </a:defRPr>
            </a:lvl3pPr>
            <a:lvl4pPr eaLnBrk="0" hangingPunct="0">
              <a:defRPr sz="3033">
                <a:latin typeface="Arial" charset="0"/>
                <a:cs typeface="Arial" charset="0"/>
              </a:defRPr>
            </a:lvl4pPr>
            <a:lvl5pPr eaLnBrk="0" hangingPunct="0">
              <a:defRPr sz="3033">
                <a:latin typeface="Arial" charset="0"/>
                <a:cs typeface="Arial" charset="0"/>
              </a:defRPr>
            </a:lvl5pPr>
            <a:lvl6pPr marL="495285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6pPr>
            <a:lvl7pPr marL="990570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7pPr>
            <a:lvl8pPr marL="1485854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8pPr>
            <a:lvl9pPr marL="1981139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sr-Cyrl-RS" dirty="0">
                <a:solidFill>
                  <a:srgbClr val="FFFFFF"/>
                </a:solidFill>
                <a:latin typeface="Arial" panose="020B0604020202020204" pitchFamily="34" charset="0"/>
              </a:rPr>
              <a:t>Акционарско друштво „Електропривреда Србије“</a:t>
            </a:r>
            <a:endParaRPr lang="en-US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299354" y="1376774"/>
            <a:ext cx="11161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 fontAlgn="auto">
              <a:spcBef>
                <a:spcPts val="0"/>
              </a:spcBef>
              <a:spcAft>
                <a:spcPts val="0"/>
              </a:spcAft>
            </a:pPr>
            <a:endParaRPr lang="sr-Cyrl-RS" spc="-15" dirty="0">
              <a:solidFill>
                <a:srgbClr val="1F497D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1400" dirty="0">
              <a:solidFill>
                <a:srgbClr val="1F497D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0FCBC0-701E-4DDB-83C8-1F90DDB9F835}"/>
              </a:ext>
            </a:extLst>
          </p:cNvPr>
          <p:cNvSpPr txBox="1"/>
          <p:nvPr/>
        </p:nvSpPr>
        <p:spPr>
          <a:xfrm flipH="1">
            <a:off x="549444" y="1088740"/>
            <a:ext cx="11161239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endParaRPr lang="sr-Cyrl-RS" sz="1400" dirty="0">
              <a:solidFill>
                <a:srgbClr val="002060"/>
              </a:solidFill>
              <a:latin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Акционарско друштво „Електропривреда Србије“ је највећа компанија у Републици Србији, чије су основне делатности </a:t>
            </a:r>
            <a:r>
              <a:rPr lang="sr-Cyrl-ME" dirty="0"/>
              <a:t>производња, </a:t>
            </a:r>
            <a:r>
              <a:rPr lang="sr-Cyrl-RS" dirty="0"/>
              <a:t>трговина </a:t>
            </a:r>
            <a:r>
              <a:rPr lang="sr-Cyrl-ME" dirty="0"/>
              <a:t>и снабдевање електричном енергијом као и производња угља</a:t>
            </a: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Електропривреда Србије у свом саставу има 22 термоблока, 49 хидроагрегата, 1 реверзибилну хидроелектрану са 2 агрегата и 1 пумпно постројење са 2 пумпе</a:t>
            </a:r>
          </a:p>
          <a:p>
            <a:pPr algn="just"/>
            <a:r>
              <a:rPr lang="ru-RU" dirty="0"/>
              <a:t> 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Термоелектране и топлане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algn="just"/>
            <a:r>
              <a:rPr lang="ru-RU" dirty="0"/>
              <a:t>	Инсталисана снага – 4.840 MW,</a:t>
            </a:r>
          </a:p>
          <a:p>
            <a:pPr algn="just"/>
            <a:r>
              <a:rPr lang="ru-RU" dirty="0"/>
              <a:t>	Просечна годишња производња око 70% производње електричне енергије ЕПС-а</a:t>
            </a:r>
          </a:p>
          <a:p>
            <a:pPr algn="just"/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Хидроелектране</a:t>
            </a:r>
          </a:p>
          <a:p>
            <a:pPr algn="just"/>
            <a:r>
              <a:rPr lang="ru-RU" dirty="0"/>
              <a:t> </a:t>
            </a:r>
          </a:p>
          <a:p>
            <a:pPr algn="just"/>
            <a:r>
              <a:rPr lang="ru-RU" dirty="0"/>
              <a:t>	Инсталисана снага – 3.015 MW</a:t>
            </a:r>
          </a:p>
          <a:p>
            <a:pPr algn="just"/>
            <a:r>
              <a:rPr lang="ru-RU" dirty="0"/>
              <a:t>	Просечна годишња производња око 30% електричне енергије ЕПС-а</a:t>
            </a:r>
          </a:p>
          <a:p>
            <a:endParaRPr lang="ru-RU" dirty="0">
              <a:effectLst/>
            </a:endParaRPr>
          </a:p>
          <a:p>
            <a:pPr>
              <a:buClr>
                <a:srgbClr val="C00000"/>
              </a:buClr>
              <a:defRPr/>
            </a:pPr>
            <a:endParaRPr lang="en-US" sz="14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Picture 1" descr="A logo for a company&#10;&#10;Description automatically generated">
            <a:extLst>
              <a:ext uri="{FF2B5EF4-FFF2-40B4-BE49-F238E27FC236}">
                <a16:creationId xmlns:a16="http://schemas.microsoft.com/office/drawing/2014/main" id="{A4047351-ADDE-5DC7-B6E8-FF7163187B6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5559" y="6405892"/>
            <a:ext cx="1190070" cy="406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354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472" y="265241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11" name="Objec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472" y="265241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/>
          <p:cNvSpPr/>
          <p:nvPr>
            <p:custDataLst>
              <p:tags r:id="rId2"/>
            </p:custDataLst>
          </p:nvPr>
        </p:nvSpPr>
        <p:spPr bwMode="auto">
          <a:xfrm>
            <a:off x="1524003" y="263772"/>
            <a:ext cx="146539" cy="14653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lang="en-US" sz="923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9356" y="130893"/>
            <a:ext cx="11665296" cy="561803"/>
          </a:xfrm>
          <a:prstGeom prst="rect">
            <a:avLst/>
          </a:prstGeom>
          <a:solidFill>
            <a:srgbClr val="003192">
              <a:alpha val="0"/>
            </a:srgbClr>
          </a:solidFill>
          <a:ln>
            <a:solidFill>
              <a:srgbClr val="000596">
                <a:alpha val="0"/>
              </a:srgbClr>
            </a:solidFill>
            <a:miter lim="800000"/>
            <a:headEnd/>
            <a:tailEnd/>
          </a:ln>
        </p:spPr>
        <p:txBody>
          <a:bodyPr vert="horz" wrap="square" lIns="84407" tIns="42203" rIns="84407" bIns="42203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eaLnBrk="0" hangingPunct="0">
              <a:spcBef>
                <a:spcPts val="554"/>
              </a:spcBef>
              <a:spcAft>
                <a:spcPts val="554"/>
              </a:spcAft>
              <a:buClr>
                <a:srgbClr val="1F497D"/>
              </a:buClr>
              <a:defRPr sz="2400">
                <a:solidFill>
                  <a:schemeClr val="bg1"/>
                </a:solidFill>
                <a:latin typeface="Arial Narrow" panose="020B0606020202030204" pitchFamily="34" charset="0"/>
                <a:ea typeface="+mj-ea"/>
              </a:defRPr>
            </a:lvl1pPr>
            <a:lvl2pPr eaLnBrk="0" hangingPunct="0">
              <a:defRPr sz="3033">
                <a:latin typeface="Arial" charset="0"/>
                <a:cs typeface="Arial" charset="0"/>
              </a:defRPr>
            </a:lvl2pPr>
            <a:lvl3pPr eaLnBrk="0" hangingPunct="0">
              <a:defRPr sz="3033">
                <a:latin typeface="Arial" charset="0"/>
                <a:cs typeface="Arial" charset="0"/>
              </a:defRPr>
            </a:lvl3pPr>
            <a:lvl4pPr eaLnBrk="0" hangingPunct="0">
              <a:defRPr sz="3033">
                <a:latin typeface="Arial" charset="0"/>
                <a:cs typeface="Arial" charset="0"/>
              </a:defRPr>
            </a:lvl4pPr>
            <a:lvl5pPr eaLnBrk="0" hangingPunct="0">
              <a:defRPr sz="3033">
                <a:latin typeface="Arial" charset="0"/>
                <a:cs typeface="Arial" charset="0"/>
              </a:defRPr>
            </a:lvl5pPr>
            <a:lvl6pPr marL="495285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6pPr>
            <a:lvl7pPr marL="990570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7pPr>
            <a:lvl8pPr marL="1485854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8pPr>
            <a:lvl9pPr marL="1981139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sr-Cyrl-RS" dirty="0">
                <a:solidFill>
                  <a:srgbClr val="FFFFFF"/>
                </a:solidFill>
                <a:latin typeface="Arial" panose="020B0604020202020204" pitchFamily="34" charset="0"/>
              </a:rPr>
              <a:t>Инфраструктурни сервиси </a:t>
            </a:r>
            <a:endParaRPr lang="en-US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299353" y="1376773"/>
            <a:ext cx="1101722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endParaRPr lang="sr-Cyrl-RS" sz="2400" spc="-15" dirty="0">
              <a:solidFill>
                <a:srgbClr val="1F497D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sr-Cyrl-RS" sz="2400" spc="-15" dirty="0">
                <a:solidFill>
                  <a:srgbClr val="1F497D"/>
                </a:solidFill>
              </a:rPr>
              <a:t>Корпоративни инфраструктурни ИТ сервиси на нивоу ЕПС АД: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Cyrl-RS" spc="-15" dirty="0">
              <a:solidFill>
                <a:srgbClr val="1F497D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endParaRPr lang="sr-Cyrl-RS" spc="-15" dirty="0">
              <a:solidFill>
                <a:srgbClr val="1F497D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endParaRPr lang="sr-Cyrl-RS" spc="-15" dirty="0">
              <a:solidFill>
                <a:srgbClr val="1F497D"/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Cyrl-RS" dirty="0"/>
              <a:t>Јединствени телекомуникациони систем омогућава функционисање осталих сервиса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Cyrl-RS" spc="-15" dirty="0">
              <a:solidFill>
                <a:srgbClr val="1F497D"/>
              </a:solidFill>
              <a:latin typeface="+mj-lt"/>
              <a:cs typeface="Times New Roman" panose="02020603050405020304" pitchFamily="18" charset="0"/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Cyrl-RS" spc="-15" dirty="0">
                <a:solidFill>
                  <a:srgbClr val="1F497D"/>
                </a:solidFill>
              </a:rPr>
              <a:t>Консолидована архитектура у јединствени систем активног директоријума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Cyrl-ME" spc="-15" dirty="0">
              <a:solidFill>
                <a:srgbClr val="1F497D"/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Cyrl-RS" spc="-15" dirty="0">
                <a:solidFill>
                  <a:srgbClr val="1F497D"/>
                </a:solidFill>
              </a:rPr>
              <a:t>Јединствени систем за размену</a:t>
            </a:r>
            <a:r>
              <a:rPr lang="sr-Cyrl-ME" spc="-15" dirty="0">
                <a:solidFill>
                  <a:srgbClr val="1F497D"/>
                </a:solidFill>
              </a:rPr>
              <a:t> </a:t>
            </a:r>
            <a:r>
              <a:rPr lang="sr-Cyrl-RS" spc="-15" dirty="0">
                <a:solidFill>
                  <a:srgbClr val="1F497D"/>
                </a:solidFill>
              </a:rPr>
              <a:t>електронске поште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Cyrl-RS" spc="-15" dirty="0">
              <a:solidFill>
                <a:srgbClr val="1F497D"/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Cyrl-RS" spc="-15" dirty="0">
                <a:solidFill>
                  <a:srgbClr val="1F497D"/>
                </a:solidFill>
              </a:rPr>
              <a:t>Централизовано дистрибуирање системског софтвера за радне станице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Cyrl-RS" spc="-15" dirty="0">
              <a:solidFill>
                <a:srgbClr val="1F497D"/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Cyrl-RS" spc="-15" dirty="0">
              <a:solidFill>
                <a:srgbClr val="1F497D"/>
              </a:solidFill>
              <a:latin typeface="+mj-lt"/>
              <a:cs typeface="Times New Roman" panose="02020603050405020304" pitchFamily="18" charset="0"/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Cyrl-RS" spc="-15" dirty="0">
              <a:solidFill>
                <a:srgbClr val="1F497D"/>
              </a:solidFill>
              <a:latin typeface="+mj-lt"/>
              <a:cs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</a:pPr>
            <a:endParaRPr lang="sr-Cyrl-RS" dirty="0">
              <a:latin typeface="+mj-lt"/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Cyrl-RS" spc="-15" dirty="0">
              <a:solidFill>
                <a:srgbClr val="1F497D"/>
              </a:solidFill>
              <a:latin typeface="+mj-lt"/>
              <a:cs typeface="Times New Roman" panose="02020603050405020304" pitchFamily="18" charset="0"/>
            </a:endParaRPr>
          </a:p>
          <a:p>
            <a:pPr lvl="1" algn="just" fontAlgn="auto">
              <a:spcBef>
                <a:spcPts val="0"/>
              </a:spcBef>
              <a:spcAft>
                <a:spcPts val="0"/>
              </a:spcAft>
            </a:pPr>
            <a:endParaRPr lang="sr-Cyrl-RS" spc="-15" dirty="0">
              <a:solidFill>
                <a:srgbClr val="1F497D"/>
              </a:solidFill>
              <a:latin typeface="+mj-lt"/>
              <a:cs typeface="Times New Roman" panose="02020603050405020304" pitchFamily="18" charset="0"/>
            </a:endParaRPr>
          </a:p>
          <a:p>
            <a:pPr lvl="1" algn="just" fontAlgn="auto">
              <a:spcBef>
                <a:spcPts val="0"/>
              </a:spcBef>
              <a:spcAft>
                <a:spcPts val="0"/>
              </a:spcAft>
            </a:pPr>
            <a:endParaRPr lang="sr-Cyrl-RS" spc="-15" dirty="0">
              <a:solidFill>
                <a:srgbClr val="1F497D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1400" dirty="0">
              <a:solidFill>
                <a:srgbClr val="1F497D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0FCBC0-701E-4DDB-83C8-1F90DDB9F835}"/>
              </a:ext>
            </a:extLst>
          </p:cNvPr>
          <p:cNvSpPr txBox="1"/>
          <p:nvPr/>
        </p:nvSpPr>
        <p:spPr>
          <a:xfrm flipH="1">
            <a:off x="299355" y="944724"/>
            <a:ext cx="104389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endParaRPr lang="sr-Cyrl-RS" sz="1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>
              <a:buClr>
                <a:srgbClr val="C00000"/>
              </a:buClr>
              <a:defRPr/>
            </a:pPr>
            <a:endParaRPr lang="en-US" sz="14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Picture 1" descr="A logo for a company&#10;&#10;Description automatically generated">
            <a:extLst>
              <a:ext uri="{FF2B5EF4-FFF2-40B4-BE49-F238E27FC236}">
                <a16:creationId xmlns:a16="http://schemas.microsoft.com/office/drawing/2014/main" id="{821D1B2A-73E8-59C9-9912-BBAE3107618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1274" y="6320940"/>
            <a:ext cx="1190070" cy="406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562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45B6A9-1914-091D-4341-0D38322F20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3196ADBA-166E-4277-4D3C-F79E34F5AA7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472" y="265241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11" name="Objec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472" y="265241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05BDF83F-3A32-18B7-2FB7-63A22BA9E73B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1524003" y="263772"/>
            <a:ext cx="146539" cy="14653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lang="en-US" sz="923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C40D5-ACB6-7C12-B0A0-10C9C9563A20}"/>
              </a:ext>
            </a:extLst>
          </p:cNvPr>
          <p:cNvSpPr txBox="1"/>
          <p:nvPr/>
        </p:nvSpPr>
        <p:spPr>
          <a:xfrm>
            <a:off x="299356" y="130893"/>
            <a:ext cx="11665296" cy="561803"/>
          </a:xfrm>
          <a:prstGeom prst="rect">
            <a:avLst/>
          </a:prstGeom>
          <a:solidFill>
            <a:srgbClr val="003192">
              <a:alpha val="0"/>
            </a:srgbClr>
          </a:solidFill>
          <a:ln>
            <a:solidFill>
              <a:srgbClr val="000596">
                <a:alpha val="0"/>
              </a:srgbClr>
            </a:solidFill>
            <a:miter lim="800000"/>
            <a:headEnd/>
            <a:tailEnd/>
          </a:ln>
        </p:spPr>
        <p:txBody>
          <a:bodyPr vert="horz" wrap="square" lIns="84407" tIns="42203" rIns="84407" bIns="42203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eaLnBrk="0" hangingPunct="0">
              <a:spcBef>
                <a:spcPts val="554"/>
              </a:spcBef>
              <a:spcAft>
                <a:spcPts val="554"/>
              </a:spcAft>
              <a:buClr>
                <a:srgbClr val="1F497D"/>
              </a:buClr>
              <a:defRPr sz="2400">
                <a:solidFill>
                  <a:schemeClr val="bg1"/>
                </a:solidFill>
                <a:latin typeface="Arial Narrow" panose="020B0606020202030204" pitchFamily="34" charset="0"/>
                <a:ea typeface="+mj-ea"/>
              </a:defRPr>
            </a:lvl1pPr>
            <a:lvl2pPr eaLnBrk="0" hangingPunct="0">
              <a:defRPr sz="3033">
                <a:latin typeface="Arial" charset="0"/>
                <a:cs typeface="Arial" charset="0"/>
              </a:defRPr>
            </a:lvl2pPr>
            <a:lvl3pPr eaLnBrk="0" hangingPunct="0">
              <a:defRPr sz="3033">
                <a:latin typeface="Arial" charset="0"/>
                <a:cs typeface="Arial" charset="0"/>
              </a:defRPr>
            </a:lvl3pPr>
            <a:lvl4pPr eaLnBrk="0" hangingPunct="0">
              <a:defRPr sz="3033">
                <a:latin typeface="Arial" charset="0"/>
                <a:cs typeface="Arial" charset="0"/>
              </a:defRPr>
            </a:lvl4pPr>
            <a:lvl5pPr eaLnBrk="0" hangingPunct="0">
              <a:defRPr sz="3033">
                <a:latin typeface="Arial" charset="0"/>
                <a:cs typeface="Arial" charset="0"/>
              </a:defRPr>
            </a:lvl5pPr>
            <a:lvl6pPr marL="495285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6pPr>
            <a:lvl7pPr marL="990570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7pPr>
            <a:lvl8pPr marL="1485854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8pPr>
            <a:lvl9pPr marL="1981139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sr-Cyrl-RS" dirty="0">
                <a:solidFill>
                  <a:srgbClr val="FFFFFF"/>
                </a:solidFill>
                <a:latin typeface="Arial" panose="020B0604020202020204" pitchFamily="34" charset="0"/>
              </a:rPr>
              <a:t>Апликативни сервиси </a:t>
            </a:r>
            <a:endParaRPr lang="en-US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6FD648-4542-9A1B-86B9-35A2FEC88071}"/>
              </a:ext>
            </a:extLst>
          </p:cNvPr>
          <p:cNvSpPr txBox="1"/>
          <p:nvPr/>
        </p:nvSpPr>
        <p:spPr>
          <a:xfrm flipH="1">
            <a:off x="623390" y="971685"/>
            <a:ext cx="11017227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endParaRPr lang="sr-Cyrl-RS" sz="2400" spc="-15" dirty="0">
              <a:solidFill>
                <a:srgbClr val="1F497D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sr-Cyrl-RS" sz="2400" spc="-15" dirty="0">
                <a:solidFill>
                  <a:srgbClr val="1F497D"/>
                </a:solidFill>
              </a:rPr>
              <a:t>Корпоративни апликативни ИТ сервиси на нивоу ЕПС АД: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Cyrl-RS" spc="-15" dirty="0">
              <a:solidFill>
                <a:srgbClr val="1F497D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endParaRPr lang="sr-Cyrl-RS" spc="-15" dirty="0">
              <a:solidFill>
                <a:srgbClr val="1F497D"/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/>
              <a:t>SAP </a:t>
            </a:r>
            <a:r>
              <a:rPr lang="sr-Cyrl-RS" dirty="0"/>
              <a:t>системи (</a:t>
            </a:r>
            <a:r>
              <a:rPr lang="en-GB" dirty="0"/>
              <a:t>SAP</a:t>
            </a:r>
            <a:r>
              <a:rPr lang="sr-Cyrl-RS" dirty="0"/>
              <a:t> </a:t>
            </a:r>
            <a:r>
              <a:rPr lang="en-GB" dirty="0"/>
              <a:t>ERP</a:t>
            </a:r>
            <a:r>
              <a:rPr lang="sr-Cyrl-RS" dirty="0"/>
              <a:t>, </a:t>
            </a:r>
            <a:r>
              <a:rPr lang="en-GB" dirty="0"/>
              <a:t>SAP</a:t>
            </a:r>
            <a:r>
              <a:rPr lang="sr-Cyrl-RS" dirty="0"/>
              <a:t> </a:t>
            </a:r>
            <a:r>
              <a:rPr lang="en-GB" dirty="0"/>
              <a:t>HCM</a:t>
            </a:r>
            <a:r>
              <a:rPr lang="sr-Cyrl-ME" dirty="0"/>
              <a:t>, </a:t>
            </a:r>
            <a:r>
              <a:rPr lang="sr-Latn-RS" dirty="0"/>
              <a:t>SAP</a:t>
            </a:r>
            <a:r>
              <a:rPr lang="ru-RU" dirty="0"/>
              <a:t> билинг</a:t>
            </a:r>
            <a:r>
              <a:rPr lang="sr-Cyrl-RS" dirty="0"/>
              <a:t>)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Cyrl-RS" dirty="0"/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Cyrl-RS" dirty="0"/>
              <a:t>Јединствени систем за управљањем пословном документацијом -  </a:t>
            </a:r>
            <a:r>
              <a:rPr lang="sr-Latn-RS" dirty="0"/>
              <a:t>faDoc</a:t>
            </a:r>
            <a:endParaRPr lang="sr-Cyrl-ME" dirty="0"/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Cyrl-RS" dirty="0"/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Cyrl-RS" dirty="0"/>
              <a:t>Софтвер за Јавн</a:t>
            </a:r>
            <a:r>
              <a:rPr lang="en-GB" dirty="0"/>
              <a:t>e </a:t>
            </a:r>
            <a:r>
              <a:rPr lang="sr-Cyrl-RS" dirty="0"/>
              <a:t>Набавке - </a:t>
            </a:r>
            <a:r>
              <a:rPr lang="en-GB" dirty="0"/>
              <a:t>eProcurement – </a:t>
            </a:r>
            <a:r>
              <a:rPr lang="sr-Cyrl-RS" dirty="0"/>
              <a:t>ЈАНА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Cyrl-RS" dirty="0"/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Cyrl-RS" dirty="0"/>
              <a:t>МДМ – Систем за управљање матичним подацима/шифарницима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dirty="0"/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/>
              <a:t>Јединствени </a:t>
            </a:r>
            <a:r>
              <a:rPr lang="sr-Latn-RS" dirty="0"/>
              <a:t>online</a:t>
            </a:r>
            <a:r>
              <a:rPr lang="ru-RU" dirty="0"/>
              <a:t> увид у рачун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dirty="0"/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/>
              <a:t>Јединствени портал за рекламације - </a:t>
            </a:r>
            <a:r>
              <a:rPr lang="sr-Latn-RS" dirty="0"/>
              <a:t>Call</a:t>
            </a:r>
            <a:r>
              <a:rPr lang="ru-RU" dirty="0"/>
              <a:t> центар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dirty="0"/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/>
              <a:t>Систем за масовно слање рачуна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dirty="0"/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dirty="0"/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b="1" dirty="0"/>
          </a:p>
          <a:p>
            <a:pPr>
              <a:defRPr/>
            </a:pPr>
            <a:endParaRPr lang="en-US" sz="1400" dirty="0">
              <a:solidFill>
                <a:srgbClr val="1F497D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9023B5-E63F-7BBC-9C8A-DF45D1F44F2A}"/>
              </a:ext>
            </a:extLst>
          </p:cNvPr>
          <p:cNvSpPr txBox="1"/>
          <p:nvPr/>
        </p:nvSpPr>
        <p:spPr>
          <a:xfrm flipH="1">
            <a:off x="413428" y="710075"/>
            <a:ext cx="104389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endParaRPr lang="sr-Cyrl-RS" sz="1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>
              <a:buClr>
                <a:srgbClr val="C00000"/>
              </a:buClr>
              <a:defRPr/>
            </a:pPr>
            <a:endParaRPr lang="en-US" sz="14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Picture 1" descr="A logo for a company&#10;&#10;Description automatically generated">
            <a:extLst>
              <a:ext uri="{FF2B5EF4-FFF2-40B4-BE49-F238E27FC236}">
                <a16:creationId xmlns:a16="http://schemas.microsoft.com/office/drawing/2014/main" id="{2DC2D534-2625-9E9C-BBE7-C2103D16696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6475" y="6320940"/>
            <a:ext cx="1190070" cy="406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257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D26637-365C-C77F-5692-BC8CFB672D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A359D285-C3F5-1A91-6E50-2BFE04E65E0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472" y="265241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3196ADBA-166E-4277-4D3C-F79E34F5AA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472" y="265241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81F36877-5148-E410-D9C1-BBCDE9BA95DD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1524003" y="263772"/>
            <a:ext cx="146539" cy="14653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lang="en-US" sz="923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D04840-136F-9C4D-B193-4F6547428574}"/>
              </a:ext>
            </a:extLst>
          </p:cNvPr>
          <p:cNvSpPr txBox="1"/>
          <p:nvPr/>
        </p:nvSpPr>
        <p:spPr>
          <a:xfrm>
            <a:off x="299355" y="130893"/>
            <a:ext cx="11665296" cy="561803"/>
          </a:xfrm>
          <a:prstGeom prst="rect">
            <a:avLst/>
          </a:prstGeom>
          <a:solidFill>
            <a:srgbClr val="003192">
              <a:alpha val="0"/>
            </a:srgbClr>
          </a:solidFill>
          <a:ln>
            <a:solidFill>
              <a:srgbClr val="000596">
                <a:alpha val="0"/>
              </a:srgbClr>
            </a:solidFill>
            <a:miter lim="800000"/>
            <a:headEnd/>
            <a:tailEnd/>
          </a:ln>
        </p:spPr>
        <p:txBody>
          <a:bodyPr vert="horz" wrap="square" lIns="84407" tIns="42203" rIns="84407" bIns="42203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eaLnBrk="0" hangingPunct="0">
              <a:spcBef>
                <a:spcPts val="554"/>
              </a:spcBef>
              <a:spcAft>
                <a:spcPts val="554"/>
              </a:spcAft>
              <a:buClr>
                <a:srgbClr val="1F497D"/>
              </a:buClr>
              <a:defRPr sz="2400">
                <a:solidFill>
                  <a:schemeClr val="bg1"/>
                </a:solidFill>
                <a:latin typeface="Arial Narrow" panose="020B0606020202030204" pitchFamily="34" charset="0"/>
                <a:ea typeface="+mj-ea"/>
              </a:defRPr>
            </a:lvl1pPr>
            <a:lvl2pPr eaLnBrk="0" hangingPunct="0">
              <a:defRPr sz="3033">
                <a:latin typeface="Arial" charset="0"/>
                <a:cs typeface="Arial" charset="0"/>
              </a:defRPr>
            </a:lvl2pPr>
            <a:lvl3pPr eaLnBrk="0" hangingPunct="0">
              <a:defRPr sz="3033">
                <a:latin typeface="Arial" charset="0"/>
                <a:cs typeface="Arial" charset="0"/>
              </a:defRPr>
            </a:lvl3pPr>
            <a:lvl4pPr eaLnBrk="0" hangingPunct="0">
              <a:defRPr sz="3033">
                <a:latin typeface="Arial" charset="0"/>
                <a:cs typeface="Arial" charset="0"/>
              </a:defRPr>
            </a:lvl4pPr>
            <a:lvl5pPr eaLnBrk="0" hangingPunct="0">
              <a:defRPr sz="3033">
                <a:latin typeface="Arial" charset="0"/>
                <a:cs typeface="Arial" charset="0"/>
              </a:defRPr>
            </a:lvl5pPr>
            <a:lvl6pPr marL="495285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6pPr>
            <a:lvl7pPr marL="990570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7pPr>
            <a:lvl8pPr marL="1485854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8pPr>
            <a:lvl9pPr marL="1981139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sr-Cyrl-RS" dirty="0">
                <a:solidFill>
                  <a:srgbClr val="FFFFFF"/>
                </a:solidFill>
                <a:latin typeface="Arial" panose="020B0604020202020204" pitchFamily="34" charset="0"/>
              </a:rPr>
              <a:t>ЕП сервиси</a:t>
            </a:r>
            <a:endParaRPr lang="en-US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6B4597-4EEA-44AB-4CF6-0C37E37DB26B}"/>
              </a:ext>
            </a:extLst>
          </p:cNvPr>
          <p:cNvSpPr txBox="1"/>
          <p:nvPr/>
        </p:nvSpPr>
        <p:spPr>
          <a:xfrm flipH="1">
            <a:off x="587386" y="971685"/>
            <a:ext cx="11017227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endParaRPr lang="sr-Cyrl-RS" sz="2400" spc="-15" dirty="0">
              <a:solidFill>
                <a:srgbClr val="1F497D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sr-Cyrl-RS" sz="2400" spc="-15" dirty="0">
                <a:solidFill>
                  <a:srgbClr val="1F497D"/>
                </a:solidFill>
              </a:rPr>
              <a:t>ИТ сервиси за подршку енергетском портфељу: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Cyrl-RS" spc="-15" dirty="0">
              <a:solidFill>
                <a:srgbClr val="1F497D"/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Latn-ME" spc="-15" dirty="0">
              <a:solidFill>
                <a:srgbClr val="1F497D"/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Cyrl-ME" spc="-15" dirty="0">
                <a:solidFill>
                  <a:srgbClr val="1F497D"/>
                </a:solidFill>
              </a:rPr>
              <a:t>Систем за предикцију потражње потрошње енергије </a:t>
            </a:r>
            <a:r>
              <a:rPr lang="sr-Latn-RS" spc="-15" dirty="0">
                <a:solidFill>
                  <a:srgbClr val="1F497D"/>
                </a:solidFill>
              </a:rPr>
              <a:t>пружа подршку прогностичарима како би прецизно предвидели потребе за електричном енергијом ЕПС тржишта у кратком и средњем року</a:t>
            </a:r>
            <a:r>
              <a:rPr lang="sr-Cyrl-ME" spc="-15" dirty="0">
                <a:solidFill>
                  <a:srgbClr val="1F497D"/>
                </a:solidFill>
              </a:rPr>
              <a:t> </a:t>
            </a:r>
            <a:r>
              <a:rPr lang="sr-Latn-RS" spc="-15" dirty="0">
                <a:solidFill>
                  <a:srgbClr val="1F497D"/>
                </a:solidFill>
              </a:rPr>
              <a:t>(од 1 дана до 14 дана унапред)</a:t>
            </a:r>
            <a:endParaRPr lang="sr-Cyrl-ME" spc="-15" dirty="0">
              <a:solidFill>
                <a:srgbClr val="1F497D"/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Cyrl-ME" spc="-15" dirty="0">
              <a:solidFill>
                <a:srgbClr val="1F497D"/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pc="-15" dirty="0">
              <a:solidFill>
                <a:srgbClr val="1F497D"/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pc="-15" dirty="0">
                <a:solidFill>
                  <a:srgbClr val="1F497D"/>
                </a:solidFill>
              </a:rPr>
              <a:t>Систем за подршку трговини електричном енергијом, унапређење и повезивање са другим системима ЕПС-а </a:t>
            </a:r>
            <a:r>
              <a:rPr lang="sr-Latn-RS" spc="-15" dirty="0">
                <a:solidFill>
                  <a:srgbClr val="1F497D"/>
                </a:solidFill>
              </a:rPr>
              <a:t>(ETRM</a:t>
            </a:r>
            <a:r>
              <a:rPr lang="en-GB" spc="-15" dirty="0">
                <a:solidFill>
                  <a:srgbClr val="1F497D"/>
                </a:solidFill>
              </a:rPr>
              <a:t> - Energy Trading and Risk Management</a:t>
            </a:r>
            <a:r>
              <a:rPr lang="sr-Latn-RS" spc="-15" dirty="0">
                <a:solidFill>
                  <a:srgbClr val="1F497D"/>
                </a:solidFill>
              </a:rPr>
              <a:t>)</a:t>
            </a:r>
            <a:endParaRPr lang="sr-Cyrl-ME" spc="-15" dirty="0">
              <a:solidFill>
                <a:srgbClr val="1F497D"/>
              </a:solidFill>
            </a:endParaRPr>
          </a:p>
          <a:p>
            <a:pPr lvl="1" algn="just" fontAlgn="auto">
              <a:spcBef>
                <a:spcPts val="0"/>
              </a:spcBef>
              <a:spcAft>
                <a:spcPts val="0"/>
              </a:spcAft>
            </a:pPr>
            <a:endParaRPr lang="sr-Cyrl-ME" spc="-15" dirty="0">
              <a:solidFill>
                <a:srgbClr val="1F497D"/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pc="-15" dirty="0">
                <a:solidFill>
                  <a:srgbClr val="1F497D"/>
                </a:solidFill>
              </a:rPr>
              <a:t>Централни диспечерски систем ЦДС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pc="-15" dirty="0">
              <a:solidFill>
                <a:srgbClr val="1F497D"/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pc="-15" dirty="0">
                <a:solidFill>
                  <a:srgbClr val="1F497D"/>
                </a:solidFill>
              </a:rPr>
              <a:t>Централни систем планирања ЦПС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dirty="0"/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dirty="0"/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b="1" dirty="0"/>
          </a:p>
          <a:p>
            <a:pPr>
              <a:defRPr/>
            </a:pPr>
            <a:endParaRPr lang="en-US" sz="1400" dirty="0">
              <a:solidFill>
                <a:srgbClr val="1F497D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FE0D48-5045-EF35-B0CA-4D52FB27B41C}"/>
              </a:ext>
            </a:extLst>
          </p:cNvPr>
          <p:cNvSpPr txBox="1"/>
          <p:nvPr/>
        </p:nvSpPr>
        <p:spPr>
          <a:xfrm flipH="1">
            <a:off x="299355" y="944724"/>
            <a:ext cx="104389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endParaRPr lang="sr-Cyrl-RS" sz="1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>
              <a:buClr>
                <a:srgbClr val="C00000"/>
              </a:buClr>
              <a:defRPr/>
            </a:pPr>
            <a:endParaRPr lang="en-US" sz="14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Picture 1" descr="A logo for a company&#10;&#10;Description automatically generated">
            <a:extLst>
              <a:ext uri="{FF2B5EF4-FFF2-40B4-BE49-F238E27FC236}">
                <a16:creationId xmlns:a16="http://schemas.microsoft.com/office/drawing/2014/main" id="{72EEFCB7-513E-CC20-1374-CF00917CCDF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680" y="6320940"/>
            <a:ext cx="1190070" cy="406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284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98BB85-6093-F175-12C5-900686FB00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4868A9C4-16E5-09F3-204B-035D7E8011C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472" y="265241"/>
          <a:ext cx="1465" cy="1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A359D285-C3F5-1A91-6E50-2BFE04E65E0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472" y="265241"/>
                        <a:ext cx="1465" cy="1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1D725992-1F20-1A92-06A7-7700EBF0D23D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1524003" y="263772"/>
            <a:ext cx="146539" cy="14653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lang="en-US" sz="923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6858C4-CDC2-646B-CD88-DF3D1244B80A}"/>
              </a:ext>
            </a:extLst>
          </p:cNvPr>
          <p:cNvSpPr txBox="1"/>
          <p:nvPr/>
        </p:nvSpPr>
        <p:spPr>
          <a:xfrm>
            <a:off x="299355" y="130893"/>
            <a:ext cx="11665296" cy="561803"/>
          </a:xfrm>
          <a:prstGeom prst="rect">
            <a:avLst/>
          </a:prstGeom>
          <a:solidFill>
            <a:srgbClr val="003192">
              <a:alpha val="0"/>
            </a:srgbClr>
          </a:solidFill>
          <a:ln>
            <a:solidFill>
              <a:srgbClr val="000596">
                <a:alpha val="0"/>
              </a:srgbClr>
            </a:solidFill>
            <a:miter lim="800000"/>
            <a:headEnd/>
            <a:tailEnd/>
          </a:ln>
        </p:spPr>
        <p:txBody>
          <a:bodyPr vert="horz" wrap="square" lIns="84407" tIns="42203" rIns="84407" bIns="42203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eaLnBrk="0" hangingPunct="0">
              <a:spcBef>
                <a:spcPts val="554"/>
              </a:spcBef>
              <a:spcAft>
                <a:spcPts val="554"/>
              </a:spcAft>
              <a:buClr>
                <a:srgbClr val="1F497D"/>
              </a:buClr>
              <a:defRPr sz="2400">
                <a:solidFill>
                  <a:schemeClr val="bg1"/>
                </a:solidFill>
                <a:latin typeface="Arial Narrow" panose="020B0606020202030204" pitchFamily="34" charset="0"/>
                <a:ea typeface="+mj-ea"/>
              </a:defRPr>
            </a:lvl1pPr>
            <a:lvl2pPr eaLnBrk="0" hangingPunct="0">
              <a:defRPr sz="3033">
                <a:latin typeface="Arial" charset="0"/>
                <a:cs typeface="Arial" charset="0"/>
              </a:defRPr>
            </a:lvl2pPr>
            <a:lvl3pPr eaLnBrk="0" hangingPunct="0">
              <a:defRPr sz="3033">
                <a:latin typeface="Arial" charset="0"/>
                <a:cs typeface="Arial" charset="0"/>
              </a:defRPr>
            </a:lvl3pPr>
            <a:lvl4pPr eaLnBrk="0" hangingPunct="0">
              <a:defRPr sz="3033">
                <a:latin typeface="Arial" charset="0"/>
                <a:cs typeface="Arial" charset="0"/>
              </a:defRPr>
            </a:lvl4pPr>
            <a:lvl5pPr eaLnBrk="0" hangingPunct="0">
              <a:defRPr sz="3033">
                <a:latin typeface="Arial" charset="0"/>
                <a:cs typeface="Arial" charset="0"/>
              </a:defRPr>
            </a:lvl5pPr>
            <a:lvl6pPr marL="495285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6pPr>
            <a:lvl7pPr marL="990570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7pPr>
            <a:lvl8pPr marL="1485854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8pPr>
            <a:lvl9pPr marL="1981139" fontAlgn="base">
              <a:spcBef>
                <a:spcPct val="0"/>
              </a:spcBef>
              <a:spcAft>
                <a:spcPct val="0"/>
              </a:spcAft>
              <a:defRPr sz="3033"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sr-Cyrl-RS" dirty="0">
                <a:solidFill>
                  <a:srgbClr val="FFFFFF"/>
                </a:solidFill>
                <a:latin typeface="Arial" panose="020B0604020202020204" pitchFamily="34" charset="0"/>
              </a:rPr>
              <a:t>Даљи развој </a:t>
            </a:r>
            <a:endParaRPr lang="en-US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1CA158D-FBBD-A48C-8B3F-155FF9DC5A76}"/>
              </a:ext>
            </a:extLst>
          </p:cNvPr>
          <p:cNvSpPr txBox="1"/>
          <p:nvPr/>
        </p:nvSpPr>
        <p:spPr>
          <a:xfrm flipH="1">
            <a:off x="445307" y="1500590"/>
            <a:ext cx="1101722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endParaRPr lang="sr-Cyrl-RS" sz="2400" spc="-15" dirty="0">
              <a:solidFill>
                <a:srgbClr val="1F497D"/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Latn-ME" spc="-15" dirty="0">
              <a:solidFill>
                <a:srgbClr val="1F497D"/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Cyrl-RS" spc="-15" dirty="0">
              <a:solidFill>
                <a:srgbClr val="1F497D"/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Cyrl-ME" dirty="0"/>
              <a:t>Оснаживање информационих технологија и дигитализације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Cyrl-ME" dirty="0"/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Cyrl-ME" dirty="0"/>
              <a:t>Усклађеност развоја ИТ сервиса са циљевима и стратегијом ЕПС АД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Cyrl-ME" dirty="0"/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pc="-15" dirty="0">
                <a:solidFill>
                  <a:srgbClr val="1F497D"/>
                </a:solidFill>
              </a:rPr>
              <a:t>Модернизација, унапређење и оптимизација пословних процеса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pc="-15" dirty="0">
              <a:solidFill>
                <a:srgbClr val="1F497D"/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r-Cyrl-RS" dirty="0"/>
              <a:t>Даља примена вештачке интелигенције </a:t>
            </a:r>
            <a:r>
              <a:rPr lang="ru-RU" dirty="0"/>
              <a:t>за унапређење пословних и технолошких процеса</a:t>
            </a:r>
            <a:endParaRPr lang="sr-Cyrl-RS" dirty="0"/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r-Cyrl-ME" spc="-15" dirty="0">
              <a:solidFill>
                <a:srgbClr val="1F497D"/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dirty="0"/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dirty="0"/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b="1" dirty="0"/>
          </a:p>
          <a:p>
            <a:pPr>
              <a:defRPr/>
            </a:pPr>
            <a:endParaRPr lang="en-US" sz="1400" dirty="0">
              <a:solidFill>
                <a:srgbClr val="1F497D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F8D4DD-9A77-82F6-165F-25DA47B17C0E}"/>
              </a:ext>
            </a:extLst>
          </p:cNvPr>
          <p:cNvSpPr txBox="1"/>
          <p:nvPr/>
        </p:nvSpPr>
        <p:spPr>
          <a:xfrm flipH="1">
            <a:off x="299355" y="1268760"/>
            <a:ext cx="104389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endParaRPr lang="sr-Cyrl-RS" sz="1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>
              <a:buClr>
                <a:srgbClr val="C00000"/>
              </a:buClr>
              <a:defRPr/>
            </a:pPr>
            <a:endParaRPr lang="en-US" sz="14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Picture 1" descr="A logo for a company&#10;&#10;Description automatically generated">
            <a:extLst>
              <a:ext uri="{FF2B5EF4-FFF2-40B4-BE49-F238E27FC236}">
                <a16:creationId xmlns:a16="http://schemas.microsoft.com/office/drawing/2014/main" id="{AF64662B-3A22-BB82-E336-28AA0DFF195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350" y="6383494"/>
            <a:ext cx="1190070" cy="406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022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/>
              <a:t>ХВАЛА НА ПАЖЊИ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19836" y="6309321"/>
            <a:ext cx="2916324" cy="32403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" name="Picture 2" descr="A logo for a company&#10;&#10;Description automatically generated">
            <a:extLst>
              <a:ext uri="{FF2B5EF4-FFF2-40B4-BE49-F238E27FC236}">
                <a16:creationId xmlns:a16="http://schemas.microsoft.com/office/drawing/2014/main" id="{737A76AD-1B2C-A8B4-82E1-761F1E1608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79" y="476672"/>
            <a:ext cx="2215327" cy="75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2232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212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2147483647&quot;/&gt;&lt;m_strSuffix17909&gt;%&lt;/m_strSuffix17909&gt;&lt;/m_precDefaultPercent&gt;&lt;m_precDefaultDate&gt;&lt;m_bNumberIsYear val=&quot;0&quot;/&gt;&lt;m_strFormatTime&gt;%#m/%#d/%Y&lt;/m_strFormatTime&gt;&lt;/m_precDefaultDate&gt;&lt;m_precDefaultYear/&gt;&lt;m_precDefaultQuarter/&gt;&lt;m_precDefaultMonth/&gt;&lt;m_precDefaultWeek/&gt;&lt;m_precDefaultDay/&gt;&lt;m_mruColor&gt;&lt;m_vecMRU length=&quot;12&quot;&gt;&lt;elem m_fUsage=&quot;2.74082484300296070000E+000&quot;&gt;&lt;m_msothmcolidx val=&quot;0&quot;/&gt;&lt;m_rgb r=&quot;c0&quot; g=&quot;0&quot; b=&quot;0&quot;/&gt;&lt;m_ppcolschidx tagver0=&quot;23004&quot; tagname0=&quot;m_ppcolschidxUNRECOGNIZED&quot; val=&quot;0&quot;/&gt;&lt;m_nBrightness val=&quot;0&quot;/&gt;&lt;/elem&gt;&lt;elem m_fUsage=&quot;2.21966407382955920000E+000&quot;&gt;&lt;m_msothmcolidx val=&quot;0&quot;/&gt;&lt;m_rgb r=&quot;c0&quot; g=&quot;c0&quot; b=&quot;c0&quot;/&gt;&lt;m_ppcolschidx tagver0=&quot;23004&quot; tagname0=&quot;m_ppcolschidxUNRECOGNIZED&quot; val=&quot;0&quot;/&gt;&lt;m_nBrightness val=&quot;0&quot;/&gt;&lt;/elem&gt;&lt;elem m_fUsage=&quot;1.47635957267100060000E+000&quot;&gt;&lt;m_msothmcolidx val=&quot;0&quot;/&gt;&lt;m_rgb r=&quot;c3&quot; g=&quot;d6&quot; b=&quot;9b&quot;/&gt;&lt;m_ppcolschidx tagver0=&quot;23004&quot; tagname0=&quot;m_ppcolschidxUNRECOGNIZED&quot; val=&quot;0&quot;/&gt;&lt;m_nBrightness val=&quot;0&quot;/&gt;&lt;/elem&gt;&lt;elem m_fUsage=&quot;9.77910489000000330000E-001&quot;&gt;&lt;m_msothmcolidx val=&quot;0&quot;/&gt;&lt;m_rgb r=&quot;de&quot; g=&quot;e9&quot; b=&quot;c9&quot;/&gt;&lt;m_ppcolschidx tagver0=&quot;23004&quot; tagname0=&quot;m_ppcolschidxUNRECOGNIZED&quot; val=&quot;0&quot;/&gt;&lt;m_nBrightness val=&quot;0&quot;/&gt;&lt;/elem&gt;&lt;elem m_fUsage=&quot;6.88845639477159160000E-001&quot;&gt;&lt;m_msothmcolidx val=&quot;0&quot;/&gt;&lt;m_rgb r=&quot;8e&quot; g=&quot;b4&quot; b=&quot;e3&quot;/&gt;&lt;m_ppcolschidx tagver0=&quot;23004&quot; tagname0=&quot;m_ppcolschidxUNRECOGNIZED&quot; val=&quot;0&quot;/&gt;&lt;m_nBrightness val=&quot;0&quot;/&gt;&lt;/elem&gt;&lt;elem m_fUsage=&quot;6.56100000000000130000E-001&quot;&gt;&lt;m_msothmcolidx val=&quot;0&quot;/&gt;&lt;m_rgb r=&quot;e6&quot; g=&quot;ea&quot; b=&quot;d5&quot;/&gt;&lt;m_ppcolschidx tagver0=&quot;23004&quot; tagname0=&quot;m_ppcolschidxUNRECOGNIZED&quot; val=&quot;0&quot;/&gt;&lt;m_nBrightness val=&quot;0&quot;/&gt;&lt;/elem&gt;&lt;elem m_fUsage=&quot;4.87881794619842100000E-001&quot;&gt;&lt;m_msothmcolidx val=&quot;0&quot;/&gt;&lt;m_rgb r=&quot;80&quot; g=&quot;80&quot; b=&quot;80&quot;/&gt;&lt;m_ppcolschidx tagver0=&quot;23004&quot; tagname0=&quot;m_ppcolschidxUNRECOGNIZED&quot; val=&quot;0&quot;/&gt;&lt;m_nBrightness val=&quot;0&quot;/&gt;&lt;/elem&gt;&lt;elem m_fUsage=&quot;1.85302018885184190000E-001&quot;&gt;&lt;m_msothmcolidx val=&quot;0&quot;/&gt;&lt;m_rgb r=&quot;55&quot; g=&quot;8e&quot; b=&quot;d5&quot;/&gt;&lt;m_ppcolschidx tagver0=&quot;23004&quot; tagname0=&quot;m_ppcolschidxUNRECOGNIZED&quot; val=&quot;0&quot;/&gt;&lt;m_nBrightness val=&quot;0&quot;/&gt;&lt;/elem&gt;&lt;elem m_fUsage=&quot;1.73608734989145280000E-001&quot;&gt;&lt;m_msothmcolidx val=&quot;0&quot;/&gt;&lt;m_rgb r=&quot;a9&quot; g=&quot;ba&quot; b=&quot;d3&quot;/&gt;&lt;m_ppcolschidx tagver0=&quot;23004&quot; tagname0=&quot;m_ppcolschidxUNRECOGNIZED&quot; val=&quot;0&quot;/&gt;&lt;m_nBrightness val=&quot;0&quot;/&gt;&lt;/elem&gt;&lt;elem m_fUsage=&quot;1.09418989131512430000E-001&quot;&gt;&lt;m_msothmcolidx val=&quot;0&quot;/&gt;&lt;m_rgb r=&quot;f5&quot; g=&quot;cc&quot; b=&quot;cc&quot;/&gt;&lt;m_ppcolschidx tagver0=&quot;23004&quot; tagname0=&quot;m_ppcolschidxUNRECOGNIZED&quot; val=&quot;0&quot;/&gt;&lt;m_nBrightness val=&quot;0&quot;/&gt;&lt;/elem&gt;&lt;elem m_fUsage=&quot;9.84770902183611930000E-002&quot;&gt;&lt;m_msothmcolidx val=&quot;0&quot;/&gt;&lt;m_rgb r=&quot;eb&quot; g=&quot;99&quot; b=&quot;99&quot;/&gt;&lt;m_ppcolschidx tagver0=&quot;23004&quot; tagname0=&quot;m_ppcolschidxUNRECOGNIZED&quot; val=&quot;0&quot;/&gt;&lt;m_nBrightness val=&quot;0&quot;/&gt;&lt;/elem&gt;&lt;elem m_fUsage=&quot;8.86293811965250810000E-002&quot;&gt;&lt;m_msothmcolidx val=&quot;0&quot;/&gt;&lt;m_rgb r=&quot;db&quot; g=&quot;4d&quot; b=&quot;4d&quot;/&gt;&lt;m_ppcolschidx tagver0=&quot;23004&quot; tagname0=&quot;m_ppcolschidxUNRECOGNIZED&quot; val=&quot;0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v46EwokTq.6Bk5_IO8md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v46EwokTq.6Bk5_IO8md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v46EwokTq.6Bk5_IO8md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wS6oSsED3xVBY6ASnAEf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v46EwokTq.6Bk5_IO8md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v46EwokTq.6Bk5_IO8mdA"/>
</p:tagLst>
</file>

<file path=ppt/theme/theme1.xml><?xml version="1.0" encoding="utf-8"?>
<a:theme xmlns:a="http://schemas.openxmlformats.org/drawingml/2006/main" name="EP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C3328"/>
        </a:solidFill>
        <a:ln>
          <a:solidFill>
            <a:srgbClr val="9C3328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7_EPS Design">
  <a:themeElements>
    <a:clrScheme name="EPS">
      <a:dk1>
        <a:srgbClr val="1F497D"/>
      </a:dk1>
      <a:lt1>
        <a:srgbClr val="FFFFFF"/>
      </a:lt1>
      <a:dk2>
        <a:srgbClr val="366092"/>
      </a:dk2>
      <a:lt2>
        <a:srgbClr val="E7E6E6"/>
      </a:lt2>
      <a:accent1>
        <a:srgbClr val="003278"/>
      </a:accent1>
      <a:accent2>
        <a:srgbClr val="4F81BD"/>
      </a:accent2>
      <a:accent3>
        <a:srgbClr val="D9D9D9"/>
      </a:accent3>
      <a:accent4>
        <a:srgbClr val="1F497D"/>
      </a:accent4>
      <a:accent5>
        <a:srgbClr val="5B9BD5"/>
      </a:accent5>
      <a:accent6>
        <a:srgbClr val="C0C0C0"/>
      </a:accent6>
      <a:hlink>
        <a:srgbClr val="D0D8E8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7639</TotalTime>
  <Words>362</Words>
  <Application>Microsoft Office PowerPoint</Application>
  <PresentationFormat>Widescreen</PresentationFormat>
  <Paragraphs>101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Arial Narrow</vt:lpstr>
      <vt:lpstr>Calibri</vt:lpstr>
      <vt:lpstr>Courier New</vt:lpstr>
      <vt:lpstr>Symbol</vt:lpstr>
      <vt:lpstr>Times New Roman</vt:lpstr>
      <vt:lpstr>Wingdings</vt:lpstr>
      <vt:lpstr>EPS Design</vt:lpstr>
      <vt:lpstr>7_EPS Design</vt:lpstr>
      <vt:lpstr>think-cell Slide</vt:lpstr>
      <vt:lpstr>ИТ сервиси у Електропривреди – основа за ефикасно управљање пословним процесима 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ХВАЛА НА ПАЖЊИ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Наслов презентације</dc:title>
  <dc:creator>svetlanape</dc:creator>
  <cp:keywords>21680p</cp:keywords>
  <cp:lastModifiedBy>Katarina Andrejević</cp:lastModifiedBy>
  <cp:revision>1865</cp:revision>
  <cp:lastPrinted>2015-02-19T17:42:31Z</cp:lastPrinted>
  <dcterms:created xsi:type="dcterms:W3CDTF">2012-06-18T11:37:59Z</dcterms:created>
  <dcterms:modified xsi:type="dcterms:W3CDTF">2024-10-25T08:56:04Z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