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698" r:id="rId5"/>
    <p:sldId id="780" r:id="rId6"/>
    <p:sldId id="739" r:id="rId7"/>
    <p:sldId id="281" r:id="rId8"/>
    <p:sldId id="1714" r:id="rId9"/>
    <p:sldId id="1715" r:id="rId10"/>
    <p:sldId id="1716" r:id="rId11"/>
    <p:sldId id="1717" r:id="rId12"/>
    <p:sldId id="1720" r:id="rId13"/>
    <p:sldId id="1721" r:id="rId14"/>
    <p:sldId id="1703" r:id="rId15"/>
  </p:sldIdLst>
  <p:sldSz cx="20104100" cy="11309350"/>
  <p:notesSz cx="9296400" cy="7010400"/>
  <p:embeddedFontLst>
    <p:embeddedFont>
      <p:font typeface="Open Sans" panose="020B0606030504020204" pitchFamily="34" charset="0"/>
      <p:regular r:id="rId18"/>
      <p:bold r:id="rId19"/>
    </p:embeddedFont>
  </p:embeddedFont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6"/>
    <a:srgbClr val="E03128"/>
    <a:srgbClr val="003976"/>
    <a:srgbClr val="E03528"/>
    <a:srgbClr val="878787"/>
    <a:srgbClr val="C4CDDF"/>
    <a:srgbClr val="C0C0C0"/>
    <a:srgbClr val="DC231A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2F39F-C982-42F7-8DE4-8ADFD6711C30}" v="435" dt="2024-10-22T13:30:21.248"/>
    <p1510:client id="{EF31F7AA-E688-C414-132C-6C7811DC84BC}" v="26" dt="2024-10-22T13:16:19.2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etli stil 2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etli stil 2 – Naglašav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9" autoAdjust="0"/>
    <p:restoredTop sz="94694"/>
  </p:normalViewPr>
  <p:slideViewPr>
    <p:cSldViewPr snapToGrid="0">
      <p:cViewPr varScale="1">
        <p:scale>
          <a:sx n="68" d="100"/>
          <a:sy n="68" d="100"/>
        </p:scale>
        <p:origin x="83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44" d="100"/>
          <a:sy n="144" d="100"/>
        </p:scale>
        <p:origin x="2680" y="1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5265562" y="0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8FD635F8-FB1D-46CA-BFB6-BC5A3A32B302}" type="datetimeFigureOut">
              <a:rPr lang="sl-SI" smtClean="0"/>
              <a:pPr/>
              <a:t>22. 10. 2024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6659093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265562" y="6659093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B394F0F6-CC4C-4D02-A317-F5ACC4946CB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62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07DEB13D-219B-428E-9F30-FB7A22435B52}" type="datetimeFigureOut">
              <a:rPr lang="sl-SI" smtClean="0"/>
              <a:pPr/>
              <a:t>22. 10. 2024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467" tIns="23733" rIns="47467" bIns="23733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347" y="3373337"/>
            <a:ext cx="7437707" cy="2761255"/>
          </a:xfrm>
          <a:prstGeom prst="rect">
            <a:avLst/>
          </a:prstGeom>
        </p:spPr>
        <p:txBody>
          <a:bodyPr vert="horz" lIns="47467" tIns="23733" rIns="47467" bIns="237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sl-SI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62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1A3A1A66-031F-42D4-AFA4-CEBD006463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1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665">
              <a:defRPr/>
            </a:pPr>
            <a:fld id="{C95B2F48-C620-044A-BED7-44F8CE33B36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665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94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RMawrBlfcsiuFR7UvMqVHg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hyperlink" Target="https://www.facebook.com/halcomdd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halcom.com/" TargetMode="External"/><Relationship Id="rId9" Type="http://schemas.openxmlformats.org/officeDocument/2006/relationships/hyperlink" Target="https://www.linkedin.com/company/halcom-d-d-/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halcom-d-d-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RMawrBlfcsiuFR7UvMqVHg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://www.halcom.com/" TargetMode="External"/><Relationship Id="rId4" Type="http://schemas.openxmlformats.org/officeDocument/2006/relationships/hyperlink" Target="https://www.facebook.com/halcomdd/" TargetMode="External"/><Relationship Id="rId9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halcom-d-d-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RMawrBlfcsiuFR7UvMqVHg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://www.halcom.com/" TargetMode="External"/><Relationship Id="rId4" Type="http://schemas.openxmlformats.org/officeDocument/2006/relationships/hyperlink" Target="https://www.facebook.com/halcomdd/" TargetMode="External"/><Relationship Id="rId9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22349" y="10143428"/>
            <a:ext cx="6569475" cy="381000"/>
          </a:xfrm>
          <a:prstGeom prst="rect">
            <a:avLst/>
          </a:prstGeom>
        </p:spPr>
        <p:txBody>
          <a:bodyPr/>
          <a:lstStyle>
            <a:lvl1pPr marL="0" algn="l">
              <a:defRPr sz="22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Kraj in datum</a:t>
            </a:r>
          </a:p>
        </p:txBody>
      </p:sp>
      <p:sp>
        <p:nvSpPr>
          <p:cNvPr id="4" name="Ograda besedila 15"/>
          <p:cNvSpPr>
            <a:spLocks noGrp="1"/>
          </p:cNvSpPr>
          <p:nvPr>
            <p:ph type="body" sz="quarter" idx="13" hasCustomPrompt="1"/>
          </p:nvPr>
        </p:nvSpPr>
        <p:spPr>
          <a:xfrm>
            <a:off x="11661569" y="10185874"/>
            <a:ext cx="7408115" cy="338554"/>
          </a:xfrm>
          <a:prstGeom prst="rect">
            <a:avLst/>
          </a:prstGeom>
        </p:spPr>
        <p:txBody>
          <a:bodyPr/>
          <a:lstStyle>
            <a:lvl1pPr marL="0" algn="r">
              <a:defRPr sz="22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Pripravil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4847907-4FF2-460B-9C4A-270FC2A207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3976"/>
                </a:solidFill>
              </a:defRPr>
            </a:lvl1pPr>
          </a:lstStyle>
          <a:p>
            <a:fld id="{413782B9-2BD0-41A0-95A9-F9BE50FF13AC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91" y="693730"/>
            <a:ext cx="14302391" cy="10089364"/>
          </a:xfrm>
          <a:prstGeom prst="rect">
            <a:avLst/>
          </a:prstGeom>
        </p:spPr>
      </p:pic>
      <p:pic>
        <p:nvPicPr>
          <p:cNvPr id="7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08595" y="770843"/>
            <a:ext cx="3374842" cy="853390"/>
          </a:xfrm>
          <a:prstGeom prst="rect">
            <a:avLst/>
          </a:prstGeom>
          <a:noFill/>
        </p:spPr>
      </p:pic>
      <p:sp>
        <p:nvSpPr>
          <p:cNvPr id="8" name="Ograda besedila 1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657" y="5658087"/>
            <a:ext cx="13617526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algn="ctr">
              <a:defRPr sz="3600" b="0">
                <a:solidFill>
                  <a:srgbClr val="0C3875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Podnaslov</a:t>
            </a:r>
          </a:p>
        </p:txBody>
      </p:sp>
      <p:sp>
        <p:nvSpPr>
          <p:cNvPr id="9" name="Naslov 1"/>
          <p:cNvSpPr>
            <a:spLocks noGrp="1"/>
          </p:cNvSpPr>
          <p:nvPr>
            <p:ph type="title" hasCustomPrompt="1"/>
          </p:nvPr>
        </p:nvSpPr>
        <p:spPr>
          <a:xfrm>
            <a:off x="2722065" y="3934418"/>
            <a:ext cx="13561256" cy="123110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400" b="1" cap="all" baseline="0">
                <a:solidFill>
                  <a:srgbClr val="0C3875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Glavni naslov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6"/>
          <a:stretch/>
        </p:blipFill>
        <p:spPr>
          <a:xfrm>
            <a:off x="4723954" y="6417839"/>
            <a:ext cx="3880026" cy="4904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5"/>
          <a:stretch/>
        </p:blipFill>
        <p:spPr>
          <a:xfrm>
            <a:off x="7303593" y="6741784"/>
            <a:ext cx="3116285" cy="4567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1"/>
          <a:stretch/>
        </p:blipFill>
        <p:spPr>
          <a:xfrm>
            <a:off x="12622023" y="5994700"/>
            <a:ext cx="2344532" cy="5300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1"/>
          <a:stretch/>
        </p:blipFill>
        <p:spPr>
          <a:xfrm>
            <a:off x="9961744" y="6656271"/>
            <a:ext cx="2689960" cy="46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zpostavitve teks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grada besedila 21"/>
          <p:cNvSpPr>
            <a:spLocks noGrp="1"/>
          </p:cNvSpPr>
          <p:nvPr>
            <p:ph type="body" sz="quarter" idx="18"/>
          </p:nvPr>
        </p:nvSpPr>
        <p:spPr>
          <a:xfrm>
            <a:off x="3125051" y="4083634"/>
            <a:ext cx="6480000" cy="5216400"/>
          </a:xfrm>
          <a:prstGeom prst="rect">
            <a:avLst/>
          </a:prstGeom>
          <a:solidFill>
            <a:srgbClr val="F0F0F1"/>
          </a:solidFill>
        </p:spPr>
        <p:txBody>
          <a:bodyPr lIns="417600" tIns="417600" rIns="417600" bIns="417600"/>
          <a:lstStyle>
            <a:lvl1pPr marL="0" indent="0">
              <a:buFont typeface="Arial" panose="020B0604020202020204" pitchFamily="34" charset="0"/>
              <a:buNone/>
              <a:defRPr sz="300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>
              <a:defRPr sz="300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>
              <a:defRPr sz="300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>
              <a:defRPr sz="300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>
              <a:defRPr sz="300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11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13" name="Ograda besedila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41400" y="379958"/>
            <a:ext cx="9002010" cy="377026"/>
          </a:xfrm>
          <a:prstGeom prst="rect">
            <a:avLst/>
          </a:prstGeom>
        </p:spPr>
        <p:txBody>
          <a:bodyPr/>
          <a:lstStyle>
            <a:lvl1pPr marL="0" algn="l">
              <a:defRPr sz="2450" b="0" baseline="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/1 Naslov poglavja</a:t>
            </a:r>
          </a:p>
        </p:txBody>
      </p:sp>
      <p:sp>
        <p:nvSpPr>
          <p:cNvPr id="10" name="Ograda besedila 15"/>
          <p:cNvSpPr>
            <a:spLocks noGrp="1"/>
          </p:cNvSpPr>
          <p:nvPr>
            <p:ph type="body" sz="quarter" idx="11" hasCustomPrompt="1"/>
          </p:nvPr>
        </p:nvSpPr>
        <p:spPr>
          <a:xfrm>
            <a:off x="3109853" y="2432252"/>
            <a:ext cx="6510397" cy="1261884"/>
          </a:xfrm>
          <a:prstGeom prst="rect">
            <a:avLst/>
          </a:prstGeom>
        </p:spPr>
        <p:txBody>
          <a:bodyPr/>
          <a:lstStyle>
            <a:lvl1pPr marL="0" algn="l">
              <a:defRPr sz="4100" b="1" baseline="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 err="1"/>
              <a:t>Lorem</a:t>
            </a:r>
            <a:r>
              <a:rPr lang="sl-SI" dirty="0"/>
              <a:t> </a:t>
            </a:r>
            <a:r>
              <a:rPr lang="sl-SI" dirty="0" err="1"/>
              <a:t>ipsum</a:t>
            </a:r>
            <a:r>
              <a:rPr lang="sl-SI" dirty="0"/>
              <a:t> </a:t>
            </a:r>
            <a:r>
              <a:rPr lang="sl-SI" dirty="0" err="1"/>
              <a:t>dolor</a:t>
            </a:r>
            <a:r>
              <a:rPr lang="sl-SI" dirty="0"/>
              <a:t> sit </a:t>
            </a:r>
            <a:r>
              <a:rPr lang="sl-SI" dirty="0" err="1"/>
              <a:t>amet</a:t>
            </a:r>
            <a:r>
              <a:rPr lang="sl-SI" dirty="0"/>
              <a:t> </a:t>
            </a:r>
            <a:r>
              <a:rPr lang="sl-SI" dirty="0" err="1"/>
              <a:t>dolor</a:t>
            </a:r>
            <a:endParaRPr lang="sl-SI" dirty="0"/>
          </a:p>
        </p:txBody>
      </p:sp>
      <p:sp>
        <p:nvSpPr>
          <p:cNvPr id="17" name="Ograda besedila 15"/>
          <p:cNvSpPr>
            <a:spLocks noGrp="1"/>
          </p:cNvSpPr>
          <p:nvPr>
            <p:ph type="body" sz="quarter" idx="13" hasCustomPrompt="1"/>
          </p:nvPr>
        </p:nvSpPr>
        <p:spPr>
          <a:xfrm>
            <a:off x="11211565" y="2432252"/>
            <a:ext cx="6428735" cy="1261884"/>
          </a:xfrm>
          <a:prstGeom prst="rect">
            <a:avLst/>
          </a:prstGeom>
        </p:spPr>
        <p:txBody>
          <a:bodyPr/>
          <a:lstStyle>
            <a:lvl1pPr marL="0" algn="l">
              <a:defRPr sz="4100" b="1" baseline="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 err="1"/>
              <a:t>Lorem</a:t>
            </a:r>
            <a:r>
              <a:rPr lang="sl-SI" dirty="0"/>
              <a:t> </a:t>
            </a:r>
            <a:r>
              <a:rPr lang="sl-SI" dirty="0" err="1"/>
              <a:t>ipsum</a:t>
            </a:r>
            <a:r>
              <a:rPr lang="sl-SI" dirty="0"/>
              <a:t> </a:t>
            </a:r>
            <a:r>
              <a:rPr lang="sl-SI" dirty="0" err="1"/>
              <a:t>dolor</a:t>
            </a:r>
            <a:r>
              <a:rPr lang="sl-SI" dirty="0"/>
              <a:t> sit </a:t>
            </a:r>
            <a:r>
              <a:rPr lang="sl-SI" dirty="0" err="1"/>
              <a:t>amet</a:t>
            </a:r>
            <a:r>
              <a:rPr lang="sl-SI" dirty="0"/>
              <a:t> </a:t>
            </a:r>
            <a:r>
              <a:rPr lang="sl-SI" dirty="0" err="1"/>
              <a:t>dolor</a:t>
            </a:r>
            <a:endParaRPr lang="sl-SI" dirty="0"/>
          </a:p>
        </p:txBody>
      </p:sp>
      <p:sp>
        <p:nvSpPr>
          <p:cNvPr id="19" name="Ograda slike 13"/>
          <p:cNvSpPr>
            <a:spLocks noGrp="1"/>
          </p:cNvSpPr>
          <p:nvPr>
            <p:ph type="pic" sz="quarter" idx="14"/>
          </p:nvPr>
        </p:nvSpPr>
        <p:spPr>
          <a:xfrm>
            <a:off x="11211565" y="4083634"/>
            <a:ext cx="6282000" cy="521640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2" name="PoljeZBesedilom 17">
            <a:extLst>
              <a:ext uri="{FF2B5EF4-FFF2-40B4-BE49-F238E27FC236}">
                <a16:creationId xmlns:a16="http://schemas.microsoft.com/office/drawing/2014/main" id="{156CFAB7-39FC-5FC9-99FD-896A333F754E}"/>
              </a:ext>
            </a:extLst>
          </p:cNvPr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a S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10003" y="770843"/>
            <a:ext cx="3374842" cy="853390"/>
          </a:xfrm>
          <a:prstGeom prst="rect">
            <a:avLst/>
          </a:prstGeom>
          <a:noFill/>
        </p:spPr>
      </p:pic>
      <p:sp>
        <p:nvSpPr>
          <p:cNvPr id="4" name="object 4"/>
          <p:cNvSpPr txBox="1"/>
          <p:nvPr userDrawn="1"/>
        </p:nvSpPr>
        <p:spPr>
          <a:xfrm>
            <a:off x="4494725" y="4454314"/>
            <a:ext cx="11066659" cy="3189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 </a:t>
            </a:r>
            <a:r>
              <a:rPr kumimoji="0" lang="sl-SI" sz="2450" b="1" i="0" u="none" strike="noStrike" kern="1200" cap="none" spc="-2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d.d., </a:t>
            </a:r>
            <a:r>
              <a:rPr kumimoji="0" lang="sl-SI" sz="2450" b="1" i="0" u="none" strike="noStrike" kern="1200" cap="none" spc="-1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Dunajska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cesta 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123, 1000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Ljubljana,</a:t>
            </a:r>
            <a:endParaRPr kumimoji="0" lang="en-US" sz="2450" b="1" i="0" u="none" strike="noStrike" kern="1200" cap="none" spc="0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SLOVENIA/EUROPE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-4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Tel.: 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+386 1 200 33 40</a:t>
            </a:r>
            <a:endParaRPr kumimoji="0" lang="en-US" sz="2450" b="1" i="0" u="none" strike="noStrike" kern="1200" cap="none" spc="5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kumimoji="0" lang="sl-SI" sz="2450" b="1" i="0" u="none" strike="noStrike" kern="1200" cap="none" spc="-1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Fax: 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+386 1 200 33 56</a:t>
            </a:r>
            <a:endParaRPr kumimoji="0" lang="en-US" sz="2450" b="1" i="0" u="none" strike="noStrike" kern="1200" cap="none" spc="5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E-mail: info@halcom.com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endParaRPr kumimoji="0" lang="sl-SI" sz="3000" b="0" i="0" u="none" strike="noStrike" kern="1200" cap="none" spc="0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ctr"/>
            <a:endParaRPr lang="sl-SI" sz="2800" b="1" dirty="0">
              <a:solidFill>
                <a:srgbClr val="E03128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ctr"/>
            <a:endParaRPr lang="sl-SI" sz="2800" b="1" dirty="0">
              <a:solidFill>
                <a:srgbClr val="E03128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b="1" dirty="0" err="1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www.halcom.com</a:t>
            </a:r>
            <a:endParaRPr lang="sl-SI" sz="2450" b="1" spc="0" dirty="0">
              <a:solidFill>
                <a:srgbClr val="FF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5" name="Picture 2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4977" y="9182453"/>
            <a:ext cx="488103" cy="504648"/>
          </a:xfrm>
          <a:prstGeom prst="rect">
            <a:avLst/>
          </a:prstGeom>
          <a:noFill/>
        </p:spPr>
      </p:pic>
      <p:pic>
        <p:nvPicPr>
          <p:cNvPr id="6" name="Picture 4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8381" y="9210450"/>
            <a:ext cx="459349" cy="474921"/>
          </a:xfrm>
          <a:prstGeom prst="rect">
            <a:avLst/>
          </a:prstGeom>
          <a:noFill/>
        </p:spPr>
      </p:pic>
      <p:pic>
        <p:nvPicPr>
          <p:cNvPr id="7" name="Picture 5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1466" y="9156315"/>
            <a:ext cx="459349" cy="47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28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a SR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10003" y="770843"/>
            <a:ext cx="3374842" cy="853390"/>
          </a:xfrm>
          <a:prstGeom prst="rect">
            <a:avLst/>
          </a:prstGeom>
          <a:noFill/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4977" y="9182453"/>
            <a:ext cx="488103" cy="504648"/>
          </a:xfrm>
          <a:prstGeom prst="rect">
            <a:avLst/>
          </a:prstGeom>
          <a:noFill/>
        </p:spPr>
      </p:pic>
      <p:pic>
        <p:nvPicPr>
          <p:cNvPr id="6" name="Picture 4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8381" y="9210450"/>
            <a:ext cx="459349" cy="474921"/>
          </a:xfrm>
          <a:prstGeom prst="rect">
            <a:avLst/>
          </a:prstGeom>
          <a:noFill/>
        </p:spPr>
      </p:pic>
      <p:pic>
        <p:nvPicPr>
          <p:cNvPr id="7" name="Picture 5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1466" y="9156315"/>
            <a:ext cx="459349" cy="474921"/>
          </a:xfrm>
          <a:prstGeom prst="rect">
            <a:avLst/>
          </a:prstGeom>
          <a:noFill/>
        </p:spPr>
      </p:pic>
      <p:sp>
        <p:nvSpPr>
          <p:cNvPr id="10" name="object 4"/>
          <p:cNvSpPr txBox="1"/>
          <p:nvPr userDrawn="1"/>
        </p:nvSpPr>
        <p:spPr>
          <a:xfrm>
            <a:off x="4543344" y="4958169"/>
            <a:ext cx="11066659" cy="2435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 </a:t>
            </a:r>
            <a:r>
              <a:rPr kumimoji="0" lang="sl-SI" sz="2450" b="1" i="0" u="none" strike="noStrike" kern="1200" cap="none" spc="-2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a.d., </a:t>
            </a:r>
            <a:r>
              <a:rPr kumimoji="0" lang="sl-SI" sz="2450" b="1" i="0" u="none" strike="noStrike" kern="1200" cap="none" spc="-1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Beogradska 39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,</a:t>
            </a:r>
            <a:endParaRPr kumimoji="0" lang="en-US" sz="2450" b="1" i="0" u="none" strike="noStrike" kern="1200" cap="none" spc="5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11000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Beograd, SERBIA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-4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Tel.: 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+386 11 330 65 00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| E-mail: info@halcom.rs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endParaRPr kumimoji="0" lang="sl-SI" sz="3000" b="0" i="0" u="none" strike="noStrike" kern="1200" cap="none" spc="0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E03128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E03128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D2192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www.halcom.rs</a:t>
            </a:r>
            <a:endParaRPr kumimoji="0" lang="sl-SI" sz="2450" b="1" i="0" u="none" strike="noStrike" kern="1200" cap="none" spc="0" normalizeH="0" baseline="0" noProof="0" dirty="0">
              <a:ln>
                <a:noFill/>
              </a:ln>
              <a:solidFill>
                <a:srgbClr val="D2192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8635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a BI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10003" y="770843"/>
            <a:ext cx="3374842" cy="853390"/>
          </a:xfrm>
          <a:prstGeom prst="rect">
            <a:avLst/>
          </a:prstGeom>
          <a:noFill/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4977" y="9182453"/>
            <a:ext cx="488103" cy="504648"/>
          </a:xfrm>
          <a:prstGeom prst="rect">
            <a:avLst/>
          </a:prstGeom>
          <a:noFill/>
        </p:spPr>
      </p:pic>
      <p:pic>
        <p:nvPicPr>
          <p:cNvPr id="6" name="Picture 4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8381" y="9210450"/>
            <a:ext cx="459349" cy="474921"/>
          </a:xfrm>
          <a:prstGeom prst="rect">
            <a:avLst/>
          </a:prstGeom>
          <a:noFill/>
        </p:spPr>
      </p:pic>
      <p:pic>
        <p:nvPicPr>
          <p:cNvPr id="7" name="Picture 5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1466" y="9156315"/>
            <a:ext cx="459349" cy="47492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6968332" y="4448907"/>
            <a:ext cx="61194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 </a:t>
            </a:r>
            <a:r>
              <a:rPr kumimoji="0" lang="sl-SI" sz="2400" b="1" i="0" u="none" strike="noStrike" kern="1200" cap="none" spc="-2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d.o.o., </a:t>
            </a:r>
            <a:r>
              <a:rPr kumimoji="0" lang="sl-SI" sz="2400" b="1" i="0" u="none" strike="noStrike" kern="1200" cap="none" spc="-1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Fra Anđela Zvizdovića 1</a:t>
            </a:r>
            <a:r>
              <a:rPr kumimoji="0" lang="sl-SI" sz="240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,</a:t>
            </a:r>
            <a:endParaRPr kumimoji="0" lang="en-US" sz="2400" b="1" i="0" u="none" strike="noStrike" kern="1200" cap="none" spc="5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71000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Sarajevo, BiH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-4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Tel.: </a:t>
            </a:r>
            <a:r>
              <a:rPr kumimoji="0" lang="sl-SI" sz="240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+387 33 295 496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Fax.: +387 33 295 494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E-mail: info@halcom.ba</a:t>
            </a:r>
            <a:r>
              <a:rPr kumimoji="0" lang="sl-SI" sz="240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E03128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E03128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D2192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www.halcom.ba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D2192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2" name="PoljeZBesedilom 17">
            <a:extLst>
              <a:ext uri="{FF2B5EF4-FFF2-40B4-BE49-F238E27FC236}">
                <a16:creationId xmlns:a16="http://schemas.microsoft.com/office/drawing/2014/main" id="{39AD94CD-3908-19EC-4A86-73AD2CD8953F}"/>
              </a:ext>
            </a:extLst>
          </p:cNvPr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Ograda besedila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41399" y="379958"/>
            <a:ext cx="9646587" cy="377026"/>
          </a:xfrm>
          <a:prstGeom prst="rect">
            <a:avLst/>
          </a:prstGeom>
        </p:spPr>
        <p:txBody>
          <a:bodyPr/>
          <a:lstStyle>
            <a:lvl1pPr marL="0" algn="l">
              <a:defRPr sz="2450" b="0" baseline="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/1 Naslov poglavja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0" y="4057595"/>
            <a:ext cx="12714953" cy="7235245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 userDrawn="1"/>
        </p:nvSpPr>
        <p:spPr>
          <a:xfrm>
            <a:off x="2722065" y="2178063"/>
            <a:ext cx="13561256" cy="123110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400" b="1" cap="all" baseline="0">
                <a:solidFill>
                  <a:srgbClr val="0C3875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Halcom</a:t>
            </a:r>
            <a:endParaRPr lang="sl-SI" kern="0" dirty="0"/>
          </a:p>
        </p:txBody>
      </p:sp>
      <p:pic>
        <p:nvPicPr>
          <p:cNvPr id="5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08595" y="770843"/>
            <a:ext cx="3374842" cy="853390"/>
          </a:xfrm>
          <a:prstGeom prst="rect">
            <a:avLst/>
          </a:prstGeom>
          <a:noFill/>
        </p:spPr>
      </p:pic>
      <p:sp>
        <p:nvSpPr>
          <p:cNvPr id="6" name="Ograda besedila 15"/>
          <p:cNvSpPr txBox="1">
            <a:spLocks/>
          </p:cNvSpPr>
          <p:nvPr userDrawn="1"/>
        </p:nvSpPr>
        <p:spPr>
          <a:xfrm>
            <a:off x="2667657" y="3854435"/>
            <a:ext cx="13617526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algn="ctr">
              <a:defRPr sz="3600" b="0">
                <a:solidFill>
                  <a:srgbClr val="0C3875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Pioneer. Trust-Worthy and Innovative.</a:t>
            </a:r>
          </a:p>
        </p:txBody>
      </p:sp>
      <p:sp>
        <p:nvSpPr>
          <p:cNvPr id="7" name="Ograda besedila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22349" y="10143428"/>
            <a:ext cx="6569475" cy="381000"/>
          </a:xfrm>
          <a:prstGeom prst="rect">
            <a:avLst/>
          </a:prstGeom>
        </p:spPr>
        <p:txBody>
          <a:bodyPr/>
          <a:lstStyle>
            <a:lvl1pPr marL="0" algn="l">
              <a:defRPr sz="22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Kraj in datum</a:t>
            </a:r>
          </a:p>
        </p:txBody>
      </p:sp>
      <p:sp>
        <p:nvSpPr>
          <p:cNvPr id="8" name="Ograda besedila 15"/>
          <p:cNvSpPr>
            <a:spLocks noGrp="1"/>
          </p:cNvSpPr>
          <p:nvPr>
            <p:ph type="body" sz="quarter" idx="13" hasCustomPrompt="1"/>
          </p:nvPr>
        </p:nvSpPr>
        <p:spPr>
          <a:xfrm>
            <a:off x="11661569" y="10185874"/>
            <a:ext cx="7408115" cy="338554"/>
          </a:xfrm>
          <a:prstGeom prst="rect">
            <a:avLst/>
          </a:prstGeom>
        </p:spPr>
        <p:txBody>
          <a:bodyPr/>
          <a:lstStyle>
            <a:lvl1pPr marL="0" algn="r">
              <a:defRPr sz="22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Pripravil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4847907-4FF2-460B-9C4A-270FC2A207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3976"/>
                </a:solidFill>
              </a:defRPr>
            </a:lvl1pPr>
          </a:lstStyle>
          <a:p>
            <a:fld id="{413782B9-2BD0-41A0-95A9-F9BE50FF13A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90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z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19" name="Ograda besedila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29122" y="1730702"/>
            <a:ext cx="10172700" cy="1138773"/>
          </a:xfrm>
          <a:prstGeom prst="rect">
            <a:avLst/>
          </a:prstGeom>
        </p:spPr>
        <p:txBody>
          <a:bodyPr/>
          <a:lstStyle>
            <a:lvl1pPr marL="0" algn="l">
              <a:defRPr sz="74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grada besedila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12950" y="3409950"/>
            <a:ext cx="10172700" cy="6701204"/>
          </a:xfrm>
          <a:prstGeom prst="rect">
            <a:avLst/>
          </a:prstGeom>
        </p:spPr>
        <p:txBody>
          <a:bodyPr/>
          <a:lstStyle>
            <a:lvl1pPr marL="755650" marR="0" indent="-742950" algn="l" defTabSz="914400" eaLnBrk="1" fontAlgn="auto" latinLnBrk="0" hangingPunct="1">
              <a:lnSpc>
                <a:spcPts val="7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36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Meet Halcom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Why Halcom?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Halcom‘s Portfolio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Halcom CA - 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Digital Identity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76" y="711315"/>
            <a:ext cx="14302391" cy="10089364"/>
          </a:xfrm>
          <a:prstGeom prst="rect">
            <a:avLst/>
          </a:prstGeom>
        </p:spPr>
      </p:pic>
      <p:sp>
        <p:nvSpPr>
          <p:cNvPr id="10" name="PoljeZBesedilom 17"/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53" y="2720425"/>
            <a:ext cx="7429363" cy="6921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slik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11" name="Ograda besedila 15"/>
          <p:cNvSpPr>
            <a:spLocks noGrp="1"/>
          </p:cNvSpPr>
          <p:nvPr>
            <p:ph type="body" sz="quarter" idx="12" hasCustomPrompt="1"/>
          </p:nvPr>
        </p:nvSpPr>
        <p:spPr>
          <a:xfrm>
            <a:off x="2439892" y="2952750"/>
            <a:ext cx="8374003" cy="312393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r">
              <a:defRPr sz="20300" b="1" spc="-1630" baseline="0">
                <a:solidFill>
                  <a:srgbClr val="E12E26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01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2" y="2819399"/>
            <a:ext cx="6187710" cy="6206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062" y="2207844"/>
            <a:ext cx="3383280" cy="1921976"/>
          </a:xfrm>
          <a:prstGeom prst="rect">
            <a:avLst/>
          </a:prstGeom>
        </p:spPr>
      </p:pic>
      <p:sp>
        <p:nvSpPr>
          <p:cNvPr id="17" name="Ograda besedila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004549" y="5772150"/>
            <a:ext cx="8358271" cy="1238250"/>
          </a:xfrm>
          <a:prstGeom prst="rect">
            <a:avLst/>
          </a:prstGeom>
        </p:spPr>
        <p:txBody>
          <a:bodyPr/>
          <a:lstStyle>
            <a:lvl1pPr marL="0" algn="l">
              <a:defRPr sz="4100" b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Podnaslov</a:t>
            </a:r>
          </a:p>
        </p:txBody>
      </p:sp>
      <p:sp>
        <p:nvSpPr>
          <p:cNvPr id="18" name="Naslov 1"/>
          <p:cNvSpPr>
            <a:spLocks noGrp="1"/>
          </p:cNvSpPr>
          <p:nvPr>
            <p:ph type="title" hasCustomPrompt="1"/>
          </p:nvPr>
        </p:nvSpPr>
        <p:spPr>
          <a:xfrm>
            <a:off x="10972766" y="3569775"/>
            <a:ext cx="8471767" cy="2066525"/>
          </a:xfrm>
          <a:prstGeom prst="rect">
            <a:avLst/>
          </a:prstGeom>
        </p:spPr>
        <p:txBody>
          <a:bodyPr anchor="t"/>
          <a:lstStyle>
            <a:lvl1pPr algn="l">
              <a:defRPr sz="6600" b="1" cap="all" baseline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</a:t>
            </a:r>
            <a:br>
              <a:rPr lang="sl-SI" dirty="0"/>
            </a:br>
            <a:r>
              <a:rPr lang="sl-SI" dirty="0"/>
              <a:t>POGLAVJA</a:t>
            </a:r>
          </a:p>
        </p:txBody>
      </p:sp>
      <p:sp>
        <p:nvSpPr>
          <p:cNvPr id="8" name="PoljeZBesedilom 17">
            <a:extLst>
              <a:ext uri="{FF2B5EF4-FFF2-40B4-BE49-F238E27FC236}">
                <a16:creationId xmlns:a16="http://schemas.microsoft.com/office/drawing/2014/main" id="{BA9E6C7F-4EB7-C7C0-731B-6FAF41114FF0}"/>
              </a:ext>
            </a:extLst>
          </p:cNvPr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slik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9" name="Ograda besedila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004549" y="5772150"/>
            <a:ext cx="8358271" cy="1238250"/>
          </a:xfrm>
          <a:prstGeom prst="rect">
            <a:avLst/>
          </a:prstGeom>
        </p:spPr>
        <p:txBody>
          <a:bodyPr/>
          <a:lstStyle>
            <a:lvl1pPr marL="0" algn="l">
              <a:defRPr sz="4100" b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Podnaslov</a:t>
            </a:r>
          </a:p>
        </p:txBody>
      </p:sp>
      <p:sp>
        <p:nvSpPr>
          <p:cNvPr id="11" name="Ograda besedila 15"/>
          <p:cNvSpPr>
            <a:spLocks noGrp="1"/>
          </p:cNvSpPr>
          <p:nvPr>
            <p:ph type="body" sz="quarter" idx="12" hasCustomPrompt="1"/>
          </p:nvPr>
        </p:nvSpPr>
        <p:spPr>
          <a:xfrm>
            <a:off x="1559197" y="2939303"/>
            <a:ext cx="9057270" cy="3123932"/>
          </a:xfrm>
          <a:prstGeom prst="rect">
            <a:avLst/>
          </a:prstGeom>
        </p:spPr>
        <p:txBody>
          <a:bodyPr/>
          <a:lstStyle>
            <a:lvl1pPr marL="0" algn="r">
              <a:defRPr sz="20300" b="1" spc="-1630" baseline="0">
                <a:solidFill>
                  <a:srgbClr val="E12E26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02</a:t>
            </a:r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10972766" y="3569775"/>
            <a:ext cx="8471767" cy="2066525"/>
          </a:xfrm>
          <a:prstGeom prst="rect">
            <a:avLst/>
          </a:prstGeom>
        </p:spPr>
        <p:txBody>
          <a:bodyPr anchor="t"/>
          <a:lstStyle>
            <a:lvl1pPr algn="l">
              <a:defRPr sz="6600" b="1" cap="all" baseline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</a:t>
            </a:r>
            <a:br>
              <a:rPr lang="sl-SI" dirty="0"/>
            </a:br>
            <a:r>
              <a:rPr lang="sl-SI" dirty="0"/>
              <a:t>POGLAVJA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21206"/>
            <a:ext cx="6217920" cy="5510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" y="2409939"/>
            <a:ext cx="2590800" cy="1507277"/>
          </a:xfrm>
          <a:prstGeom prst="rect">
            <a:avLst/>
          </a:prstGeom>
        </p:spPr>
      </p:pic>
      <p:sp>
        <p:nvSpPr>
          <p:cNvPr id="10" name="PoljeZBesedilom 17">
            <a:extLst>
              <a:ext uri="{FF2B5EF4-FFF2-40B4-BE49-F238E27FC236}">
                <a16:creationId xmlns:a16="http://schemas.microsoft.com/office/drawing/2014/main" id="{BA9E6C7F-4EB7-C7C0-731B-6FAF41114FF0}"/>
              </a:ext>
            </a:extLst>
          </p:cNvPr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text i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76" y="711315"/>
            <a:ext cx="14302391" cy="10089364"/>
          </a:xfrm>
          <a:prstGeom prst="rect">
            <a:avLst/>
          </a:prstGeom>
        </p:spPr>
      </p:pic>
      <p:pic>
        <p:nvPicPr>
          <p:cNvPr id="6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7" name="PoljeZBesedilom 17"/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Ograda besedila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41399" y="379958"/>
            <a:ext cx="9646587" cy="377026"/>
          </a:xfrm>
          <a:prstGeom prst="rect">
            <a:avLst/>
          </a:prstGeom>
        </p:spPr>
        <p:txBody>
          <a:bodyPr/>
          <a:lstStyle>
            <a:lvl1pPr marL="0" algn="l">
              <a:defRPr sz="2450" b="0" baseline="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/1 Naslov poglavja</a:t>
            </a:r>
          </a:p>
        </p:txBody>
      </p:sp>
      <p:sp>
        <p:nvSpPr>
          <p:cNvPr id="9" name="Ograda besedila 15"/>
          <p:cNvSpPr>
            <a:spLocks noGrp="1"/>
          </p:cNvSpPr>
          <p:nvPr>
            <p:ph type="body" sz="quarter" idx="11" hasCustomPrompt="1"/>
          </p:nvPr>
        </p:nvSpPr>
        <p:spPr>
          <a:xfrm>
            <a:off x="2330404" y="1680557"/>
            <a:ext cx="10172700" cy="1138773"/>
          </a:xfrm>
          <a:prstGeom prst="rect">
            <a:avLst/>
          </a:prstGeom>
        </p:spPr>
        <p:txBody>
          <a:bodyPr/>
          <a:lstStyle>
            <a:lvl1pPr marL="0" algn="l">
              <a:defRPr sz="44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grada besedila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30404" y="3532183"/>
            <a:ext cx="16586860" cy="2185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78800" indent="-457200">
              <a:buClr>
                <a:srgbClr val="DC231A"/>
              </a:buClr>
              <a:buFont typeface="Arial" pitchFamily="34" charset="0"/>
              <a:buChar char="•"/>
              <a:defRPr sz="3000">
                <a:solidFill>
                  <a:srgbClr val="878787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900000" indent="-457200">
              <a:buClr>
                <a:srgbClr val="DC231A"/>
              </a:buClr>
              <a:buFont typeface="Arial" pitchFamily="34" charset="0"/>
              <a:buChar char="•"/>
              <a:defRPr sz="2800">
                <a:solidFill>
                  <a:srgbClr val="878787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368000" indent="-457200">
              <a:buClr>
                <a:srgbClr val="DC231A"/>
              </a:buClr>
              <a:buFont typeface="Arial" pitchFamily="34" charset="0"/>
              <a:buChar char="•"/>
              <a:defRPr sz="2400">
                <a:solidFill>
                  <a:srgbClr val="878787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800" indent="-457200">
              <a:buClr>
                <a:srgbClr val="DC231A"/>
              </a:buClr>
              <a:buFont typeface="Arial" pitchFamily="34" charset="0"/>
              <a:buChar char="•"/>
              <a:defRPr sz="2000">
                <a:solidFill>
                  <a:srgbClr val="878787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286000" indent="-457200">
              <a:buClr>
                <a:srgbClr val="DC231A"/>
              </a:buClr>
              <a:buFont typeface="Arial" pitchFamily="34" charset="0"/>
              <a:buChar char="•"/>
              <a:defRPr sz="1800">
                <a:solidFill>
                  <a:srgbClr val="878787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indent="-457200">
              <a:buClr>
                <a:srgbClr val="DC231A"/>
              </a:buClr>
              <a:buFont typeface="Arial" pitchFamily="34" charset="0"/>
              <a:buChar char="•"/>
              <a:defRPr sz="1600">
                <a:solidFill>
                  <a:srgbClr val="878787"/>
                </a:solidFill>
              </a:defRPr>
            </a:lvl6pPr>
          </a:lstStyle>
          <a:p>
            <a:pPr lvl="0"/>
            <a:r>
              <a:rPr lang="sl-SI" dirty="0"/>
              <a:t>Kliknite, če želite urediti sloge besedila matrice		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endParaRPr lang="sl-SI" dirty="0"/>
          </a:p>
          <a:p>
            <a:pPr lvl="3"/>
            <a:endParaRPr lang="sl-SI" dirty="0"/>
          </a:p>
          <a:p>
            <a:pPr lvl="4"/>
            <a:endParaRPr lang="sl-SI" dirty="0"/>
          </a:p>
          <a:p>
            <a:pPr lvl="5"/>
            <a:r>
              <a:rPr lang="sl-S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55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n t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947357" y="2035787"/>
            <a:ext cx="9548812" cy="71389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7" name="PoljeZBesedilom 17"/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Ograda besedila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41399" y="379958"/>
            <a:ext cx="9646587" cy="377026"/>
          </a:xfrm>
          <a:prstGeom prst="rect">
            <a:avLst/>
          </a:prstGeom>
        </p:spPr>
        <p:txBody>
          <a:bodyPr/>
          <a:lstStyle>
            <a:lvl1pPr marL="0" algn="l">
              <a:defRPr sz="2450" b="0" baseline="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/1 Naslov poglavja</a:t>
            </a:r>
          </a:p>
        </p:txBody>
      </p:sp>
      <p:sp>
        <p:nvSpPr>
          <p:cNvPr id="9" name="Ograda besedila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0404" y="1680557"/>
            <a:ext cx="10172700" cy="1138773"/>
          </a:xfrm>
          <a:prstGeom prst="rect">
            <a:avLst/>
          </a:prstGeom>
        </p:spPr>
        <p:txBody>
          <a:bodyPr/>
          <a:lstStyle>
            <a:lvl1pPr marL="0" algn="l">
              <a:defRPr sz="44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n č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947357" y="2035787"/>
            <a:ext cx="9548812" cy="71389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7" name="PoljeZBesedilom 17"/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Ograda besedila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41399" y="379958"/>
            <a:ext cx="9646587" cy="377026"/>
          </a:xfrm>
          <a:prstGeom prst="rect">
            <a:avLst/>
          </a:prstGeom>
        </p:spPr>
        <p:txBody>
          <a:bodyPr/>
          <a:lstStyle>
            <a:lvl1pPr marL="0" algn="l">
              <a:defRPr sz="2450" b="0" baseline="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/1 Naslov poglavja</a:t>
            </a:r>
          </a:p>
        </p:txBody>
      </p:sp>
      <p:sp>
        <p:nvSpPr>
          <p:cNvPr id="9" name="Ograda besedila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0404" y="1680557"/>
            <a:ext cx="10172700" cy="1138773"/>
          </a:xfrm>
          <a:prstGeom prst="rect">
            <a:avLst/>
          </a:prstGeom>
        </p:spPr>
        <p:txBody>
          <a:bodyPr/>
          <a:lstStyle>
            <a:lvl1pPr marL="0" algn="l">
              <a:defRPr sz="44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deepspace\d-projekti\Projekti\Halcom\2017\CGP\komunikacijska orodja\ppt\halcom logo ppt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6169" y="403907"/>
            <a:ext cx="1565805" cy="395942"/>
          </a:xfrm>
          <a:prstGeom prst="rect">
            <a:avLst/>
          </a:prstGeom>
          <a:noFill/>
        </p:spPr>
      </p:pic>
      <p:sp>
        <p:nvSpPr>
          <p:cNvPr id="5" name="PoljeZBesedilom 17"/>
          <p:cNvSpPr txBox="1"/>
          <p:nvPr userDrawn="1"/>
        </p:nvSpPr>
        <p:spPr>
          <a:xfrm>
            <a:off x="1034396" y="10659579"/>
            <a:ext cx="5657850" cy="273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Confidential. Copyright by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800" spc="5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d.d</a:t>
            </a:r>
            <a:r>
              <a:rPr lang="en-US" sz="1800" spc="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lang="en-US" sz="1800" spc="-1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Ograda besedila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41399" y="379958"/>
            <a:ext cx="9646587" cy="377026"/>
          </a:xfrm>
          <a:prstGeom prst="rect">
            <a:avLst/>
          </a:prstGeom>
        </p:spPr>
        <p:txBody>
          <a:bodyPr/>
          <a:lstStyle>
            <a:lvl1pPr marL="0" algn="l">
              <a:defRPr sz="2450" b="0" baseline="0">
                <a:solidFill>
                  <a:schemeClr val="accent3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sl-SI" dirty="0"/>
              <a:t>/1 Naslov poglavja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2857943" y="3534386"/>
            <a:ext cx="8545513" cy="5451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33"/>
          <a:stretch/>
        </p:blipFill>
        <p:spPr>
          <a:xfrm>
            <a:off x="11273261" y="870189"/>
            <a:ext cx="8848424" cy="10089364"/>
          </a:xfrm>
          <a:prstGeom prst="rect">
            <a:avLst/>
          </a:prstGeom>
        </p:spPr>
      </p:pic>
      <p:sp>
        <p:nvSpPr>
          <p:cNvPr id="12" name="Ograda besedila 15"/>
          <p:cNvSpPr>
            <a:spLocks noGrp="1"/>
          </p:cNvSpPr>
          <p:nvPr>
            <p:ph type="body" sz="quarter" idx="13" hasCustomPrompt="1"/>
          </p:nvPr>
        </p:nvSpPr>
        <p:spPr>
          <a:xfrm>
            <a:off x="2857943" y="1997080"/>
            <a:ext cx="10172700" cy="1138773"/>
          </a:xfrm>
          <a:prstGeom prst="rect">
            <a:avLst/>
          </a:prstGeom>
        </p:spPr>
        <p:txBody>
          <a:bodyPr/>
          <a:lstStyle>
            <a:lvl1pPr marL="0" algn="l">
              <a:defRPr sz="44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63" r:id="rId3"/>
    <p:sldLayoutId id="2147483664" r:id="rId4"/>
    <p:sldLayoutId id="2147483666" r:id="rId5"/>
    <p:sldLayoutId id="2147483698" r:id="rId6"/>
    <p:sldLayoutId id="2147483702" r:id="rId7"/>
    <p:sldLayoutId id="2147483704" r:id="rId8"/>
    <p:sldLayoutId id="2147483705" r:id="rId9"/>
    <p:sldLayoutId id="2147483693" r:id="rId10"/>
    <p:sldLayoutId id="2147483700" r:id="rId11"/>
    <p:sldLayoutId id="2147483699" r:id="rId12"/>
    <p:sldLayoutId id="2147483701" r:id="rId13"/>
    <p:sldLayoutId id="2147483679" r:id="rId14"/>
    <p:sldLayoutId id="2147483695" r:id="rId1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RMawrBlfcsiuFR7UvMqVH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hyperlink" Target="https://www.facebook.com/halcomdd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halcom.com/" TargetMode="External"/><Relationship Id="rId9" Type="http://schemas.openxmlformats.org/officeDocument/2006/relationships/hyperlink" Target="https://www.linkedin.com/company/halcom-srbij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0" y="4057595"/>
            <a:ext cx="12714953" cy="7235245"/>
          </a:xfrm>
          <a:prstGeom prst="rect">
            <a:avLst/>
          </a:prstGeom>
        </p:spPr>
      </p:pic>
      <p:sp>
        <p:nvSpPr>
          <p:cNvPr id="4" name="Ograda besedila 15"/>
          <p:cNvSpPr txBox="1">
            <a:spLocks/>
          </p:cNvSpPr>
          <p:nvPr/>
        </p:nvSpPr>
        <p:spPr>
          <a:xfrm>
            <a:off x="12613907" y="10664810"/>
            <a:ext cx="6674484" cy="3385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r">
              <a:defRPr sz="22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l-SI" kern="0" dirty="0">
                <a:latin typeface="Arial"/>
                <a:ea typeface="Open Sans"/>
                <a:cs typeface="Arial"/>
              </a:rPr>
              <a:t>e-Razvoj 2024.</a:t>
            </a:r>
          </a:p>
          <a:p>
            <a:endParaRPr lang="sl-SI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4847907-4FF2-460B-9C4A-270FC2A20774}"/>
              </a:ext>
            </a:extLst>
          </p:cNvPr>
          <p:cNvSpPr txBox="1">
            <a:spLocks/>
          </p:cNvSpPr>
          <p:nvPr/>
        </p:nvSpPr>
        <p:spPr>
          <a:xfrm>
            <a:off x="-1445685" y="10864263"/>
            <a:ext cx="4522788" cy="60166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sl-SI"/>
            </a:defPPr>
            <a:lvl1pPr marL="0" algn="r" defTabSz="914400" rtl="0" eaLnBrk="1" latinLnBrk="0" hangingPunct="1">
              <a:defRPr sz="1800" kern="1200">
                <a:solidFill>
                  <a:srgbClr val="0039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latin typeface="Arial"/>
                <a:cs typeface="Arial"/>
              </a:rPr>
              <a:t>   </a:t>
            </a:r>
            <a:r>
              <a:rPr lang="sl-SI" dirty="0" err="1">
                <a:latin typeface="Arial"/>
                <a:cs typeface="Arial"/>
              </a:rPr>
              <a:t>Tehnički</a:t>
            </a:r>
            <a:r>
              <a:rPr lang="sl-SI" dirty="0">
                <a:latin typeface="Arial"/>
                <a:cs typeface="Arial"/>
              </a:rPr>
              <a:t> asistent </a:t>
            </a:r>
            <a:r>
              <a:rPr lang="sl-SI" dirty="0" err="1">
                <a:latin typeface="Arial"/>
                <a:cs typeface="Arial"/>
              </a:rPr>
              <a:t>banaka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991338" y="2303269"/>
            <a:ext cx="15304678" cy="175432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400" b="1" cap="all" baseline="0">
                <a:solidFill>
                  <a:srgbClr val="0C3875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sl-SI" sz="5400" dirty="0" err="1"/>
              <a:t>Automatizacija</a:t>
            </a:r>
            <a:r>
              <a:rPr lang="sl-SI" sz="5400" dirty="0"/>
              <a:t> </a:t>
            </a:r>
          </a:p>
          <a:p>
            <a:r>
              <a:rPr lang="sl-SI" sz="5400" dirty="0" err="1"/>
              <a:t>bankarskog</a:t>
            </a:r>
            <a:r>
              <a:rPr lang="sl-SI" sz="5400" dirty="0"/>
              <a:t> poslovanja</a:t>
            </a:r>
            <a:endParaRPr lang="sl-SI" sz="5400" kern="0" dirty="0"/>
          </a:p>
        </p:txBody>
      </p:sp>
      <p:pic>
        <p:nvPicPr>
          <p:cNvPr id="7" name="Picture 3" descr="\\deepspace\d-projekti\Projekti\Halcom\2017\CGP\komunikacijska orodja\ppt\halcom logo pp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08595" y="770843"/>
            <a:ext cx="3374842" cy="853390"/>
          </a:xfrm>
          <a:prstGeom prst="rect">
            <a:avLst/>
          </a:prstGeom>
          <a:noFill/>
        </p:spPr>
      </p:pic>
      <p:sp>
        <p:nvSpPr>
          <p:cNvPr id="9" name="Ograda besedila 15">
            <a:extLst>
              <a:ext uri="{FF2B5EF4-FFF2-40B4-BE49-F238E27FC236}">
                <a16:creationId xmlns:a16="http://schemas.microsoft.com/office/drawing/2014/main" id="{DE6E02EB-797B-C5A0-4B8C-470AA64509EC}"/>
              </a:ext>
            </a:extLst>
          </p:cNvPr>
          <p:cNvSpPr txBox="1">
            <a:spLocks/>
          </p:cNvSpPr>
          <p:nvPr/>
        </p:nvSpPr>
        <p:spPr>
          <a:xfrm>
            <a:off x="-1841900" y="10575757"/>
            <a:ext cx="5083402" cy="5166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r">
              <a:defRPr sz="2200" b="1">
                <a:solidFill>
                  <a:srgbClr val="003976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algn="ctr">
              <a:defRPr sz="74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l-SI" kern="0" dirty="0">
                <a:latin typeface="Arial"/>
                <a:ea typeface="Open Sans"/>
                <a:cs typeface="Arial"/>
              </a:rPr>
              <a:t>Miodrag Milutinović</a:t>
            </a:r>
          </a:p>
        </p:txBody>
      </p:sp>
    </p:spTree>
    <p:extLst>
      <p:ext uri="{BB962C8B-B14F-4D97-AF65-F5344CB8AC3E}">
        <p14:creationId xmlns:p14="http://schemas.microsoft.com/office/powerpoint/2010/main" val="544356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094479-99FE-4BB9-AE0E-2767F0FE0F2C}"/>
              </a:ext>
            </a:extLst>
          </p:cNvPr>
          <p:cNvSpPr txBox="1">
            <a:spLocks/>
          </p:cNvSpPr>
          <p:nvPr/>
        </p:nvSpPr>
        <p:spPr>
          <a:xfrm>
            <a:off x="505854" y="3890007"/>
            <a:ext cx="19833763" cy="11387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E-Bank B2B: </a:t>
            </a:r>
          </a:p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luksuz ili </a:t>
            </a:r>
            <a:r>
              <a:rPr lang="sl-SI" sz="7200" b="1" kern="0" dirty="0" err="1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neophodnost</a:t>
            </a:r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?​</a:t>
            </a:r>
            <a:endParaRPr lang="en-SI" sz="7200" b="1" kern="0" dirty="0">
              <a:solidFill>
                <a:srgbClr val="003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621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deepspace\d-projekti\Projekti\Halcom\2017\CGP\komunikacijska orodja\ppt\halcom logo pp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10003" y="770843"/>
            <a:ext cx="3374842" cy="853390"/>
          </a:xfrm>
          <a:prstGeom prst="rect">
            <a:avLst/>
          </a:prstGeom>
          <a:noFill/>
        </p:spPr>
      </p:pic>
      <p:sp>
        <p:nvSpPr>
          <p:cNvPr id="3" name="object 4"/>
          <p:cNvSpPr txBox="1"/>
          <p:nvPr/>
        </p:nvSpPr>
        <p:spPr>
          <a:xfrm>
            <a:off x="4543344" y="4958169"/>
            <a:ext cx="11066659" cy="2435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Halcom </a:t>
            </a:r>
            <a:r>
              <a:rPr kumimoji="0" lang="sl-SI" sz="2450" b="1" i="0" u="none" strike="noStrike" kern="1200" cap="none" spc="-2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a.d., </a:t>
            </a:r>
            <a:r>
              <a:rPr kumimoji="0" lang="sl-SI" sz="2450" b="1" i="0" u="none" strike="noStrike" kern="1200" cap="none" spc="-1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Beogradska 39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,</a:t>
            </a:r>
            <a:endParaRPr kumimoji="0" lang="en-US" sz="2450" b="1" i="0" u="none" strike="noStrike" kern="1200" cap="none" spc="5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11000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Beograd, SRBIJA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50" b="1" i="0" u="none" strike="noStrike" kern="1200" cap="none" spc="-4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Tel.: 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+381 11 330 65 </a:t>
            </a:r>
            <a:r>
              <a:rPr lang="sl-SI" sz="2450" b="1" spc="5" dirty="0">
                <a:solidFill>
                  <a:srgbClr val="0C3875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1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7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| E-mail: b2b@halcom.rs</a:t>
            </a:r>
            <a:r>
              <a:rPr kumimoji="0" lang="sl-SI" sz="2450" b="1" i="0" u="none" strike="noStrike" kern="1200" cap="none" spc="5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kumimoji="0" lang="sl-SI" sz="2450" b="1" i="0" u="none" strike="noStrike" kern="1200" cap="none" spc="0" normalizeH="0" baseline="0" noProof="0" dirty="0">
                <a:ln>
                  <a:noFill/>
                </a:ln>
                <a:solidFill>
                  <a:srgbClr val="0C3875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endParaRPr kumimoji="0" lang="sl-SI" sz="3000" b="0" i="0" u="none" strike="noStrike" kern="1200" cap="none" spc="0" normalizeH="0" baseline="0" noProof="0" dirty="0">
              <a:ln>
                <a:noFill/>
              </a:ln>
              <a:solidFill>
                <a:srgbClr val="0C3875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E03128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E03128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D2192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www.halcom.rs</a:t>
            </a:r>
            <a:endParaRPr kumimoji="0" lang="sl-SI" sz="2450" b="1" i="0" u="none" strike="noStrike" kern="1200" cap="none" spc="0" normalizeH="0" baseline="0" noProof="0" dirty="0">
              <a:ln>
                <a:noFill/>
              </a:ln>
              <a:solidFill>
                <a:srgbClr val="D2192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4977" y="9182453"/>
            <a:ext cx="488103" cy="504648"/>
          </a:xfrm>
          <a:prstGeom prst="rect">
            <a:avLst/>
          </a:prstGeom>
          <a:noFill/>
        </p:spPr>
      </p:pic>
      <p:pic>
        <p:nvPicPr>
          <p:cNvPr id="5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8381" y="9210450"/>
            <a:ext cx="459349" cy="474921"/>
          </a:xfrm>
          <a:prstGeom prst="rect">
            <a:avLst/>
          </a:prstGeom>
          <a:noFill/>
        </p:spPr>
      </p:pic>
      <p:pic>
        <p:nvPicPr>
          <p:cNvPr id="6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1466" y="9156315"/>
            <a:ext cx="459349" cy="47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9040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2"/>
          <a:stretch/>
        </p:blipFill>
        <p:spPr>
          <a:xfrm>
            <a:off x="-17585" y="756984"/>
            <a:ext cx="7730160" cy="1008936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5"/>
          <a:stretch/>
        </p:blipFill>
        <p:spPr>
          <a:xfrm>
            <a:off x="14502104" y="762217"/>
            <a:ext cx="5597112" cy="1008936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FA64-52A1-7144-A633-FD7ACC3B89B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03637" y="1118000"/>
            <a:ext cx="16703675" cy="11382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n-US" sz="6600" b="1" dirty="0">
                <a:solidFill>
                  <a:srgbClr val="003976"/>
                </a:solidFill>
                <a:latin typeface="Arial"/>
                <a:cs typeface="Arial"/>
              </a:rPr>
              <a:t>PREGLED HALCOM GRUPE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5E7CC-6AA6-0049-B0C1-BC96F5D360E1}"/>
              </a:ext>
            </a:extLst>
          </p:cNvPr>
          <p:cNvSpPr/>
          <p:nvPr/>
        </p:nvSpPr>
        <p:spPr>
          <a:xfrm>
            <a:off x="2047874" y="2542792"/>
            <a:ext cx="3085352" cy="36183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29A7FB-574C-FC44-A04F-585201136787}"/>
              </a:ext>
            </a:extLst>
          </p:cNvPr>
          <p:cNvSpPr/>
          <p:nvPr/>
        </p:nvSpPr>
        <p:spPr>
          <a:xfrm>
            <a:off x="10555208" y="2524442"/>
            <a:ext cx="7380023" cy="36183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E8B283-8F64-EC4B-A45F-EAE1C6200E44}"/>
              </a:ext>
            </a:extLst>
          </p:cNvPr>
          <p:cNvSpPr/>
          <p:nvPr/>
        </p:nvSpPr>
        <p:spPr>
          <a:xfrm>
            <a:off x="12339262" y="6387332"/>
            <a:ext cx="2709010" cy="36183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05D00B-F21C-0E41-A15E-E8931B3B7622}"/>
              </a:ext>
            </a:extLst>
          </p:cNvPr>
          <p:cNvSpPr/>
          <p:nvPr/>
        </p:nvSpPr>
        <p:spPr>
          <a:xfrm>
            <a:off x="15226221" y="6338784"/>
            <a:ext cx="2709010" cy="36183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092067-3C21-AC4C-B332-2A9F44E096D9}"/>
              </a:ext>
            </a:extLst>
          </p:cNvPr>
          <p:cNvSpPr txBox="1"/>
          <p:nvPr/>
        </p:nvSpPr>
        <p:spPr>
          <a:xfrm>
            <a:off x="4267898" y="3028411"/>
            <a:ext cx="28166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rgbClr val="00295C"/>
                </a:solidFill>
                <a:latin typeface="Arial"/>
                <a:ea typeface="Open Sans"/>
                <a:cs typeface="Arial"/>
              </a:rPr>
              <a:t>OSNOVANA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95C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C0C98-1A1A-8442-828C-168009C4D4B6}"/>
              </a:ext>
            </a:extLst>
          </p:cNvPr>
          <p:cNvSpPr txBox="1"/>
          <p:nvPr/>
        </p:nvSpPr>
        <p:spPr>
          <a:xfrm>
            <a:off x="12718759" y="3028411"/>
            <a:ext cx="384544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295C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HALCOM </a:t>
            </a:r>
            <a:r>
              <a:rPr lang="sl-SI" sz="3200" b="1" dirty="0">
                <a:solidFill>
                  <a:srgbClr val="00295C"/>
                </a:solidFill>
                <a:latin typeface="Arial"/>
                <a:ea typeface="Open Sans"/>
                <a:cs typeface="Arial"/>
              </a:rPr>
              <a:t>GRUPA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95C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91105-0B91-EA4C-A499-0DDFC2716B53}"/>
              </a:ext>
            </a:extLst>
          </p:cNvPr>
          <p:cNvSpPr txBox="1"/>
          <p:nvPr/>
        </p:nvSpPr>
        <p:spPr>
          <a:xfrm>
            <a:off x="11614905" y="6501969"/>
            <a:ext cx="258392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95C"/>
                </a:solidFill>
                <a:latin typeface="Arial"/>
                <a:ea typeface="Open Sans"/>
                <a:cs typeface="Arial"/>
              </a:rPr>
              <a:t>STABILNE FINANSIJE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BFDDD5-295A-244A-BE2F-B3F8CB0CA519}"/>
              </a:ext>
            </a:extLst>
          </p:cNvPr>
          <p:cNvSpPr txBox="1"/>
          <p:nvPr/>
        </p:nvSpPr>
        <p:spPr>
          <a:xfrm>
            <a:off x="14540546" y="6501032"/>
            <a:ext cx="27678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95C"/>
                </a:solidFill>
                <a:latin typeface="Arial"/>
                <a:ea typeface="Open Sans"/>
                <a:cs typeface="Arial"/>
              </a:rPr>
              <a:t>SERTIFIKATI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95C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A6C7C9-BDF4-764E-8F76-5386A3A111C6}"/>
              </a:ext>
            </a:extLst>
          </p:cNvPr>
          <p:cNvSpPr txBox="1"/>
          <p:nvPr/>
        </p:nvSpPr>
        <p:spPr>
          <a:xfrm>
            <a:off x="4400541" y="3796351"/>
            <a:ext cx="27547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03528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1992</a:t>
            </a:r>
            <a:r>
              <a:rPr lang="en-US" sz="7200" b="1" dirty="0">
                <a:solidFill>
                  <a:srgbClr val="E03528"/>
                </a:solidFill>
                <a:latin typeface="Arial"/>
                <a:ea typeface="Open Sans"/>
                <a:cs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0352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F1C18-C1EB-A147-ADE9-E655761FB4E2}"/>
              </a:ext>
            </a:extLst>
          </p:cNvPr>
          <p:cNvSpPr txBox="1"/>
          <p:nvPr/>
        </p:nvSpPr>
        <p:spPr>
          <a:xfrm>
            <a:off x="12718760" y="3623284"/>
            <a:ext cx="458923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Halcom </a:t>
            </a:r>
            <a:r>
              <a:rPr lang="sl-SI" sz="2400" dirty="0" err="1">
                <a:solidFill>
                  <a:srgbClr val="000000"/>
                </a:solidFill>
                <a:latin typeface="Arial"/>
                <a:cs typeface="Arial"/>
              </a:rPr>
              <a:t>d.d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</a:rPr>
              <a:t>. Ljubljana, Slovenija</a:t>
            </a:r>
            <a:endParaRPr lang="sl-SI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Halcom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a.d.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Beograd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</a:rPr>
              <a:t>, Srbija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Halcom d.o.o. Sarajevo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</a:rPr>
              <a:t>, BiH</a:t>
            </a:r>
            <a:endParaRPr lang="sl-SI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400" dirty="0" err="1">
                <a:solidFill>
                  <a:srgbClr val="000000"/>
                </a:solidFill>
                <a:latin typeface="Arial"/>
                <a:cs typeface="Arial"/>
              </a:rPr>
              <a:t>Insite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Arial"/>
                <a:cs typeface="Arial"/>
              </a:rPr>
              <a:t>d.o.o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</a:rPr>
              <a:t>. Zagreb, Hrvatska</a:t>
            </a: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03CF80B-98D2-274C-8580-7A0672A9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486" y="8887059"/>
            <a:ext cx="2252689" cy="102121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F582FA4-86AB-B14C-BE59-B4B80F42D2C4}"/>
              </a:ext>
            </a:extLst>
          </p:cNvPr>
          <p:cNvSpPr txBox="1"/>
          <p:nvPr/>
        </p:nvSpPr>
        <p:spPr>
          <a:xfrm>
            <a:off x="11684337" y="7951199"/>
            <a:ext cx="258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52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D&amp;B 2A1 rated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0742DC2-4348-6C4D-B4F2-F360ED6C1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759" y="8161601"/>
            <a:ext cx="1719597" cy="8406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C168C07-1D4E-384E-ABB4-2D2C4C084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760" y="8983380"/>
            <a:ext cx="1719597" cy="8406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AA8823-D11A-2A42-A2AD-6044E50B4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08" y="7189409"/>
            <a:ext cx="883497" cy="88349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FB6ABEA-C389-4421-88B7-0629D2539CDA}"/>
              </a:ext>
            </a:extLst>
          </p:cNvPr>
          <p:cNvGrpSpPr/>
          <p:nvPr/>
        </p:nvGrpSpPr>
        <p:grpSpPr>
          <a:xfrm>
            <a:off x="7472809" y="2524442"/>
            <a:ext cx="4805263" cy="3618321"/>
            <a:chOff x="2047875" y="2524442"/>
            <a:chExt cx="4805263" cy="36183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F924DB-22B3-A74D-9542-B26BEA3FEFCA}"/>
                </a:ext>
              </a:extLst>
            </p:cNvPr>
            <p:cNvSpPr/>
            <p:nvPr/>
          </p:nvSpPr>
          <p:spPr>
            <a:xfrm>
              <a:off x="2047875" y="2524442"/>
              <a:ext cx="4805263" cy="361832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B94A6B-2DDC-E34B-BFA2-358F8CD9C292}"/>
                </a:ext>
              </a:extLst>
            </p:cNvPr>
            <p:cNvSpPr txBox="1"/>
            <p:nvPr/>
          </p:nvSpPr>
          <p:spPr>
            <a:xfrm>
              <a:off x="2276474" y="2992484"/>
              <a:ext cx="4389979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95C"/>
                  </a:solidFill>
                  <a:latin typeface="Arial"/>
                  <a:ea typeface="Open Sans"/>
                  <a:cs typeface="Arial"/>
                </a:rPr>
                <a:t>DEO PORODICE OD </a:t>
              </a:r>
              <a:r>
                <a:rPr lang="sl-SI" sz="3200" b="1" dirty="0">
                  <a:solidFill>
                    <a:srgbClr val="00295C"/>
                  </a:solidFill>
                  <a:latin typeface="Arial"/>
                  <a:ea typeface="Open Sans"/>
                  <a:cs typeface="Arial"/>
                </a:rPr>
                <a:t>8 MILIJARDI $</a:t>
              </a:r>
              <a:endParaRPr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295C"/>
                </a:solidFill>
                <a:effectLst/>
                <a:uLnTx/>
                <a:uFillTx/>
                <a:latin typeface="Arial"/>
                <a:ea typeface="Open Sans"/>
                <a:cs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A1F576-E673-4567-916A-98B955B64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t="1" r="1" b="1258"/>
            <a:stretch/>
          </p:blipFill>
          <p:spPr>
            <a:xfrm>
              <a:off x="2808682" y="4034754"/>
              <a:ext cx="3352150" cy="104964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467771-59A9-46DA-96ED-FBBE3CADC662}"/>
              </a:ext>
            </a:extLst>
          </p:cNvPr>
          <p:cNvGrpSpPr/>
          <p:nvPr/>
        </p:nvGrpSpPr>
        <p:grpSpPr>
          <a:xfrm>
            <a:off x="3424158" y="6387332"/>
            <a:ext cx="6957859" cy="3618321"/>
            <a:chOff x="2047874" y="6388416"/>
            <a:chExt cx="6957859" cy="3618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DE900E-C3D8-F24C-AD84-4F9FE007093E}"/>
                </a:ext>
              </a:extLst>
            </p:cNvPr>
            <p:cNvSpPr/>
            <p:nvPr/>
          </p:nvSpPr>
          <p:spPr>
            <a:xfrm>
              <a:off x="2047874" y="6388416"/>
              <a:ext cx="6957859" cy="361832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AFAD00-3A75-114E-B14C-540F710D1E86}"/>
                </a:ext>
              </a:extLst>
            </p:cNvPr>
            <p:cNvSpPr txBox="1"/>
            <p:nvPr/>
          </p:nvSpPr>
          <p:spPr>
            <a:xfrm>
              <a:off x="2273707" y="6584468"/>
              <a:ext cx="496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lang="sl-SI" sz="3200" b="1" dirty="0">
                  <a:solidFill>
                    <a:srgbClr val="00295C"/>
                  </a:solidFill>
                  <a:latin typeface="Arial"/>
                  <a:ea typeface="Open Sans"/>
                  <a:cs typeface="Arial"/>
                </a:rPr>
                <a:t>PORTFOLIO REŠENJA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7438B-B16B-8949-B962-6170F1B28D57}"/>
                </a:ext>
              </a:extLst>
            </p:cNvPr>
            <p:cNvSpPr txBox="1"/>
            <p:nvPr/>
          </p:nvSpPr>
          <p:spPr>
            <a:xfrm>
              <a:off x="2273706" y="7487511"/>
              <a:ext cx="49661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Digitalno bankarstvo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Digitalni identitet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24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Automatizovana</a:t>
              </a:r>
              <a:r>
                <a:rPr lang="sl-SI" sz="2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klirinška </a:t>
              </a:r>
              <a:r>
                <a:rPr lang="sl-SI" sz="24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kuća</a:t>
              </a:r>
              <a:endPara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Automatizacija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sl-SI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bankovnih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procesa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2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</a:t>
              </a:r>
              <a:r>
                <a:rPr lang="sl-SI" sz="24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Journey</a:t>
              </a:r>
              <a:r>
                <a:rPr lang="sl-SI" sz="2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platforma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26" y="3486704"/>
            <a:ext cx="952166" cy="209514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430446" y="6387332"/>
            <a:ext cx="3109725" cy="3781117"/>
            <a:chOff x="9345628" y="6217430"/>
            <a:chExt cx="3109725" cy="37811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E26E12-3071-4CC3-9B75-4D9C5AC6CB67}"/>
                </a:ext>
              </a:extLst>
            </p:cNvPr>
            <p:cNvGrpSpPr/>
            <p:nvPr/>
          </p:nvGrpSpPr>
          <p:grpSpPr>
            <a:xfrm>
              <a:off x="9345628" y="6217430"/>
              <a:ext cx="3109725" cy="3781117"/>
              <a:chOff x="9345628" y="6217430"/>
              <a:chExt cx="3109725" cy="378111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E019D9-BFBB-294E-8978-5C040AA8DDAA}"/>
                  </a:ext>
                </a:extLst>
              </p:cNvPr>
              <p:cNvSpPr/>
              <p:nvPr/>
            </p:nvSpPr>
            <p:spPr>
              <a:xfrm>
                <a:off x="9345628" y="6380226"/>
                <a:ext cx="2709010" cy="3618321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B9724D-AF07-7240-9325-0B558B91D1CD}"/>
                  </a:ext>
                </a:extLst>
              </p:cNvPr>
              <p:cNvSpPr txBox="1"/>
              <p:nvPr/>
            </p:nvSpPr>
            <p:spPr>
              <a:xfrm>
                <a:off x="9856467" y="7736010"/>
                <a:ext cx="259888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95C"/>
                    </a:solidFill>
                    <a:latin typeface="Arial"/>
                    <a:ea typeface="Open Sans"/>
                    <a:cs typeface="Arial"/>
                  </a:rPr>
                  <a:t>ZAPOSLENIH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95C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D9E903-0E5D-1D4D-91A8-9561D5FA342E}"/>
                  </a:ext>
                </a:extLst>
              </p:cNvPr>
              <p:cNvSpPr txBox="1"/>
              <p:nvPr/>
            </p:nvSpPr>
            <p:spPr>
              <a:xfrm>
                <a:off x="9685574" y="6217430"/>
                <a:ext cx="24395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352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150+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03528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639" y="8936528"/>
              <a:ext cx="2711669" cy="776529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26730" y="8412864"/>
            <a:ext cx="1137068" cy="1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0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5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01" y="613405"/>
            <a:ext cx="14302391" cy="1008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DD75A-B420-4A80-AC7C-905431079BBF}"/>
              </a:ext>
            </a:extLst>
          </p:cNvPr>
          <p:cNvSpPr txBox="1"/>
          <p:nvPr/>
        </p:nvSpPr>
        <p:spPr>
          <a:xfrm>
            <a:off x="3997773" y="2976392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5</a:t>
            </a:r>
            <a:endParaRPr kumimoji="0" lang="en-SI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25F74-D84D-443A-AC4C-A9453998964E}"/>
              </a:ext>
            </a:extLst>
          </p:cNvPr>
          <p:cNvSpPr txBox="1"/>
          <p:nvPr/>
        </p:nvSpPr>
        <p:spPr>
          <a:xfrm>
            <a:off x="11029617" y="6559835"/>
            <a:ext cx="3066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sl-SI" sz="8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700k+</a:t>
            </a:r>
            <a:endParaRPr lang="en-SI" sz="8000" b="1" dirty="0">
              <a:solidFill>
                <a:srgbClr val="002060"/>
              </a:solidFill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F0D90-ABDE-409A-9EF7-844BE592BEDD}"/>
              </a:ext>
            </a:extLst>
          </p:cNvPr>
          <p:cNvSpPr txBox="1"/>
          <p:nvPr/>
        </p:nvSpPr>
        <p:spPr>
          <a:xfrm>
            <a:off x="5020040" y="6530102"/>
            <a:ext cx="3066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200k+</a:t>
            </a:r>
            <a:endParaRPr kumimoji="0" lang="en-SI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C1BA4-2177-4FA2-860E-3000ED74F1C6}"/>
              </a:ext>
            </a:extLst>
          </p:cNvPr>
          <p:cNvSpPr txBox="1"/>
          <p:nvPr/>
        </p:nvSpPr>
        <p:spPr>
          <a:xfrm>
            <a:off x="9378425" y="2976392"/>
            <a:ext cx="769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2</a:t>
            </a:r>
            <a:endParaRPr kumimoji="0" lang="en-SI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2A937-2DA6-430A-AF84-73BA7B1A5EBE}"/>
              </a:ext>
            </a:extLst>
          </p:cNvPr>
          <p:cNvSpPr txBox="1"/>
          <p:nvPr/>
        </p:nvSpPr>
        <p:spPr>
          <a:xfrm>
            <a:off x="14323421" y="2976392"/>
            <a:ext cx="1925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8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50+</a:t>
            </a:r>
            <a:endParaRPr kumimoji="0" lang="en-SI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ED717C-D755-4384-ACD4-F567DAF864A5}"/>
              </a:ext>
            </a:extLst>
          </p:cNvPr>
          <p:cNvCxnSpPr/>
          <p:nvPr/>
        </p:nvCxnSpPr>
        <p:spPr>
          <a:xfrm>
            <a:off x="9147485" y="4299831"/>
            <a:ext cx="12316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4D01A4-E39B-424F-85FC-99F223757589}"/>
              </a:ext>
            </a:extLst>
          </p:cNvPr>
          <p:cNvCxnSpPr/>
          <p:nvPr/>
        </p:nvCxnSpPr>
        <p:spPr>
          <a:xfrm>
            <a:off x="14670365" y="4299831"/>
            <a:ext cx="12316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29ED91-1CA2-4F47-B81B-33E59C1ED1F8}"/>
              </a:ext>
            </a:extLst>
          </p:cNvPr>
          <p:cNvCxnSpPr/>
          <p:nvPr/>
        </p:nvCxnSpPr>
        <p:spPr>
          <a:xfrm>
            <a:off x="5984942" y="7886708"/>
            <a:ext cx="12316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F08353-C847-4D03-B45E-34768B95C635}"/>
              </a:ext>
            </a:extLst>
          </p:cNvPr>
          <p:cNvCxnSpPr/>
          <p:nvPr/>
        </p:nvCxnSpPr>
        <p:spPr>
          <a:xfrm>
            <a:off x="11848894" y="7883274"/>
            <a:ext cx="12316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498526" y="4220545"/>
            <a:ext cx="1512209" cy="785457"/>
            <a:chOff x="3498526" y="4299831"/>
            <a:chExt cx="1512209" cy="78545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A87DFD-3649-4185-8F6A-B9082827840F}"/>
                </a:ext>
              </a:extLst>
            </p:cNvPr>
            <p:cNvCxnSpPr/>
            <p:nvPr/>
          </p:nvCxnSpPr>
          <p:spPr>
            <a:xfrm>
              <a:off x="3755176" y="4299831"/>
              <a:ext cx="123164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AEE230-E915-482F-A03A-FC2876898F9B}"/>
                </a:ext>
              </a:extLst>
            </p:cNvPr>
            <p:cNvSpPr txBox="1"/>
            <p:nvPr/>
          </p:nvSpPr>
          <p:spPr>
            <a:xfrm>
              <a:off x="3498526" y="4608234"/>
              <a:ext cx="1512209" cy="47705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/>
              </a:pPr>
              <a:r>
                <a:rPr lang="sl-SI" sz="2500" b="1">
                  <a:solidFill>
                    <a:srgbClr val="002060"/>
                  </a:solidFill>
                  <a:latin typeface="Arial"/>
                  <a:ea typeface="Open Sans"/>
                  <a:cs typeface="Arial"/>
                </a:rPr>
                <a:t>TRŽIŠTA</a:t>
              </a:r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AAB9B64-53C3-4900-8D21-F07BC8D12B81}"/>
              </a:ext>
            </a:extLst>
          </p:cNvPr>
          <p:cNvSpPr txBox="1"/>
          <p:nvPr/>
        </p:nvSpPr>
        <p:spPr>
          <a:xfrm>
            <a:off x="7739715" y="4526876"/>
            <a:ext cx="4047198" cy="86177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sl-SI" sz="2500" b="1" dirty="0">
                <a:solidFill>
                  <a:srgbClr val="002060"/>
                </a:solidFill>
                <a:latin typeface="Arial"/>
                <a:ea typeface="Open Sans"/>
                <a:cs typeface="Arial"/>
              </a:rPr>
              <a:t>CENTRALNIH</a:t>
            </a: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 </a:t>
            </a:r>
            <a:r>
              <a:rPr lang="sl-SI" sz="2500" b="1" dirty="0">
                <a:solidFill>
                  <a:srgbClr val="002060"/>
                </a:solidFill>
                <a:latin typeface="Arial"/>
                <a:ea typeface="Open Sans"/>
                <a:cs typeface="Arial"/>
              </a:rPr>
              <a:t>BANAKA</a:t>
            </a: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 &amp;</a:t>
            </a:r>
            <a:br>
              <a:rPr lang="sl-SI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</a:br>
            <a:r>
              <a:rPr lang="sl-SI" sz="2500" b="1" dirty="0">
                <a:solidFill>
                  <a:srgbClr val="002060"/>
                </a:solidFill>
                <a:latin typeface="Arial"/>
                <a:ea typeface="Open Sans"/>
                <a:cs typeface="Arial"/>
              </a:rPr>
              <a:t>KLIRINŠKIH KUĆA</a:t>
            </a:r>
            <a:endParaRPr lang="sl-SI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Open Sans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982B3-798F-4FFF-8A4D-BB0D22BDEF58}"/>
              </a:ext>
            </a:extLst>
          </p:cNvPr>
          <p:cNvSpPr txBox="1"/>
          <p:nvPr/>
        </p:nvSpPr>
        <p:spPr>
          <a:xfrm>
            <a:off x="14554022" y="4528952"/>
            <a:ext cx="183940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500" b="1" dirty="0">
                <a:solidFill>
                  <a:srgbClr val="002060"/>
                </a:solidFill>
                <a:latin typeface="Arial"/>
                <a:ea typeface="Open Sans"/>
                <a:cs typeface="Arial"/>
              </a:rPr>
              <a:t>BANAKA</a:t>
            </a:r>
            <a:endParaRPr kumimoji="0" lang="en-SI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DB77F8-EFDF-4115-9D52-B3820B956CB9}"/>
              </a:ext>
            </a:extLst>
          </p:cNvPr>
          <p:cNvSpPr txBox="1"/>
          <p:nvPr/>
        </p:nvSpPr>
        <p:spPr>
          <a:xfrm>
            <a:off x="5565830" y="8130237"/>
            <a:ext cx="2100511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500" b="1" dirty="0">
                <a:solidFill>
                  <a:srgbClr val="002060"/>
                </a:solidFill>
                <a:latin typeface="Arial"/>
                <a:ea typeface="Open Sans"/>
                <a:cs typeface="Arial"/>
              </a:rPr>
              <a:t>KOMPANIJA</a:t>
            </a:r>
            <a:endParaRPr kumimoji="0" lang="sl-SI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F3121D-FA9A-45B5-AEDB-0D40FB8156E7}"/>
              </a:ext>
            </a:extLst>
          </p:cNvPr>
          <p:cNvSpPr txBox="1"/>
          <p:nvPr/>
        </p:nvSpPr>
        <p:spPr>
          <a:xfrm>
            <a:off x="10104432" y="8130237"/>
            <a:ext cx="492665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sl-SI" sz="2500" b="1" dirty="0">
                <a:solidFill>
                  <a:srgbClr val="002060"/>
                </a:solidFill>
                <a:latin typeface="Arial"/>
                <a:ea typeface="Open Sans"/>
                <a:cs typeface="Arial"/>
              </a:rPr>
              <a:t>IZDATIH DIGITALNIH SERTIFIKATA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4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094479-99FE-4BB9-AE0E-2767F0FE0F2C}"/>
              </a:ext>
            </a:extLst>
          </p:cNvPr>
          <p:cNvSpPr txBox="1">
            <a:spLocks/>
          </p:cNvSpPr>
          <p:nvPr/>
        </p:nvSpPr>
        <p:spPr>
          <a:xfrm>
            <a:off x="1670966" y="1460818"/>
            <a:ext cx="16674514" cy="11387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rešenju Hal E-Bank B2B</a:t>
            </a:r>
            <a:endParaRPr lang="en-SI" sz="7200" b="1" kern="0" dirty="0">
              <a:solidFill>
                <a:srgbClr val="003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162E17E-52C2-4306-9CF9-0898844D927E}"/>
              </a:ext>
            </a:extLst>
          </p:cNvPr>
          <p:cNvSpPr txBox="1">
            <a:spLocks/>
          </p:cNvSpPr>
          <p:nvPr/>
        </p:nvSpPr>
        <p:spPr>
          <a:xfrm>
            <a:off x="1758620" y="3294698"/>
            <a:ext cx="16586860" cy="72887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Multibank </a:t>
            </a:r>
            <a:r>
              <a:rPr lang="en-US" sz="3200" b="1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multimarket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rešenje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transakcionog bankarstva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Omogućava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integraciju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ERP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 Office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softvera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Softvera za poslovnu analitiku (prim. aut </a:t>
            </a:r>
            <a:r>
              <a:rPr lang="sr-Latn-R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BI-ja)</a:t>
            </a:r>
            <a:r>
              <a:rPr lang="sr-Latn-R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sr-Latn-R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AntiFraud i AML softvera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AI i LLM alata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Integracijski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slojevi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Visok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bezbednosti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02CE1-2436-1565-5A64-0FD9F29CC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70897" y="6334561"/>
            <a:ext cx="1998645" cy="43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094479-99FE-4BB9-AE0E-2767F0FE0F2C}"/>
              </a:ext>
            </a:extLst>
          </p:cNvPr>
          <p:cNvSpPr txBox="1">
            <a:spLocks/>
          </p:cNvSpPr>
          <p:nvPr/>
        </p:nvSpPr>
        <p:spPr>
          <a:xfrm>
            <a:off x="1670966" y="1460818"/>
            <a:ext cx="16674514" cy="11387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Namena Hal E-Bank B2B rešenja​</a:t>
            </a:r>
            <a:endParaRPr lang="en-SI" sz="7200" b="1" kern="0" dirty="0">
              <a:solidFill>
                <a:srgbClr val="003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162E17E-52C2-4306-9CF9-0898844D927E}"/>
              </a:ext>
            </a:extLst>
          </p:cNvPr>
          <p:cNvSpPr txBox="1">
            <a:spLocks/>
          </p:cNvSpPr>
          <p:nvPr/>
        </p:nvSpPr>
        <p:spPr>
          <a:xfrm>
            <a:off x="1670966" y="2968126"/>
            <a:ext cx="16586860" cy="72887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777776"/>
                </a:solidFill>
                <a:latin typeface="Arial"/>
                <a:cs typeface="Arial"/>
              </a:rPr>
              <a:t>Hal E-Bank B2B </a:t>
            </a:r>
            <a:r>
              <a:rPr lang="en-US" sz="3200" b="1" dirty="0" err="1">
                <a:solidFill>
                  <a:srgbClr val="777776"/>
                </a:solidFill>
                <a:latin typeface="Arial"/>
                <a:cs typeface="Arial"/>
              </a:rPr>
              <a:t>automatizuje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/>
                <a:cs typeface="Arial"/>
              </a:rPr>
              <a:t> </a:t>
            </a:r>
            <a:r>
              <a:rPr lang="en-US" sz="3200" b="1" i="0" u="none" strike="noStrike" dirty="0" err="1">
                <a:solidFill>
                  <a:srgbClr val="777776"/>
                </a:solidFill>
                <a:effectLst/>
                <a:latin typeface="Arial"/>
                <a:cs typeface="Arial"/>
              </a:rPr>
              <a:t>procese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/>
                <a:cs typeface="Arial"/>
              </a:rPr>
              <a:t> </a:t>
            </a:r>
            <a:r>
              <a:rPr lang="en-US" sz="3200" b="1" i="0" u="none" strike="noStrike" dirty="0" err="1">
                <a:solidFill>
                  <a:srgbClr val="777776"/>
                </a:solidFill>
                <a:effectLst/>
                <a:latin typeface="Arial"/>
                <a:cs typeface="Arial"/>
              </a:rPr>
              <a:t>domaćeg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/>
                <a:cs typeface="Arial"/>
              </a:rPr>
              <a:t> i </a:t>
            </a:r>
            <a:r>
              <a:rPr lang="en-US" sz="3200" b="1" dirty="0" err="1">
                <a:solidFill>
                  <a:srgbClr val="777776"/>
                </a:solidFill>
                <a:latin typeface="Arial"/>
                <a:cs typeface="Arial"/>
              </a:rPr>
              <a:t>inostranog</a:t>
            </a:r>
            <a:r>
              <a:rPr lang="en-US" sz="3200" b="1" dirty="0">
                <a:solidFill>
                  <a:srgbClr val="777776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777776"/>
                </a:solidFill>
                <a:latin typeface="Arial"/>
                <a:cs typeface="Arial"/>
              </a:rPr>
              <a:t>platnog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/>
                <a:cs typeface="Arial"/>
              </a:rPr>
              <a:t> </a:t>
            </a:r>
            <a:r>
              <a:rPr lang="en-US" sz="3200" b="1" i="0" u="none" strike="noStrike" dirty="0" err="1">
                <a:solidFill>
                  <a:srgbClr val="777776"/>
                </a:solidFill>
                <a:effectLst/>
                <a:latin typeface="Arial"/>
                <a:cs typeface="Arial"/>
              </a:rPr>
              <a:t>prometa</a:t>
            </a:r>
            <a:endParaRPr lang="sr-Latn-RS" sz="3200" b="1" i="0" u="none" strike="noStrike" dirty="0">
              <a:solidFill>
                <a:srgbClr val="777776"/>
              </a:solidFill>
              <a:effectLst/>
              <a:latin typeface="Arial"/>
              <a:cs typeface="Arial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0" u="none" strike="noStrike" dirty="0">
              <a:solidFill>
                <a:srgbClr val="777776"/>
              </a:solidFill>
              <a:effectLst/>
              <a:latin typeface="Arial"/>
              <a:cs typeface="Arial"/>
            </a:endParaRPr>
          </a:p>
          <a:p>
            <a: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1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Najznačanije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funkcionalnosti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b="1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Automatizacija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učitavanja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slanja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izvršenje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domaćih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deviznih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Praćenje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direkno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ERP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Ažurnost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realnom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vremenu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Automatizacija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rasknižavanja</a:t>
            </a:r>
            <a:r>
              <a:rPr lang="sr-Latn-R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dnevnih i tekućih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izvoda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Automatizacija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praćenja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tekućeg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stanja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realnom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vremenu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Udaljena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autorizacija</a:t>
            </a:r>
            <a:r>
              <a:rPr lang="en-US" sz="320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480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omputer screen with a graph and a diagram&#10;&#10;Description automatically generated with medium confidence">
            <a:extLst>
              <a:ext uri="{FF2B5EF4-FFF2-40B4-BE49-F238E27FC236}">
                <a16:creationId xmlns:a16="http://schemas.microsoft.com/office/drawing/2014/main" id="{D1F76628-0AFF-07A8-5766-A178CD157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079" y="7702873"/>
            <a:ext cx="4580433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21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094479-99FE-4BB9-AE0E-2767F0FE0F2C}"/>
              </a:ext>
            </a:extLst>
          </p:cNvPr>
          <p:cNvSpPr txBox="1">
            <a:spLocks/>
          </p:cNvSpPr>
          <p:nvPr/>
        </p:nvSpPr>
        <p:spPr>
          <a:xfrm>
            <a:off x="1670966" y="1460818"/>
            <a:ext cx="16674514" cy="11387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Prednosti rešenja Hal E-Bank B2B​</a:t>
            </a:r>
            <a:endParaRPr lang="en-SI" sz="7200" b="1" kern="0" dirty="0">
              <a:solidFill>
                <a:srgbClr val="003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162E17E-52C2-4306-9CF9-0898844D927E}"/>
              </a:ext>
            </a:extLst>
          </p:cNvPr>
          <p:cNvSpPr txBox="1">
            <a:spLocks/>
          </p:cNvSpPr>
          <p:nvPr/>
        </p:nvSpPr>
        <p:spPr>
          <a:xfrm>
            <a:off x="1758620" y="3294698"/>
            <a:ext cx="16586860" cy="72887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Ušteda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vremena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Otklanjanje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mogućnosti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ljudske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greške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Veća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efikasnost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brzina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radu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bolji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UX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Jednostavna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brza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integracija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Međunarodni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standard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Jedinstveni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standard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različite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tržišta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Dostupnost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24/7/365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sr-Latn-RS" sz="3200" dirty="0">
                <a:solidFill>
                  <a:srgbClr val="777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(366)</a:t>
            </a:r>
            <a:endParaRPr lang="en-US" sz="32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40803-6B81-7D68-2B46-7D02AFE81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466" y="5075946"/>
            <a:ext cx="6049112" cy="56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43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094479-99FE-4BB9-AE0E-2767F0FE0F2C}"/>
              </a:ext>
            </a:extLst>
          </p:cNvPr>
          <p:cNvSpPr txBox="1">
            <a:spLocks/>
          </p:cNvSpPr>
          <p:nvPr/>
        </p:nvSpPr>
        <p:spPr>
          <a:xfrm>
            <a:off x="1670966" y="1460818"/>
            <a:ext cx="16674514" cy="11387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Ciljne grupe​</a:t>
            </a:r>
            <a:endParaRPr lang="en-SI" sz="7200" b="1" kern="0" dirty="0">
              <a:solidFill>
                <a:srgbClr val="003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162E17E-52C2-4306-9CF9-0898844D927E}"/>
              </a:ext>
            </a:extLst>
          </p:cNvPr>
          <p:cNvSpPr txBox="1">
            <a:spLocks/>
          </p:cNvSpPr>
          <p:nvPr/>
        </p:nvSpPr>
        <p:spPr>
          <a:xfrm>
            <a:off x="1758620" y="3768226"/>
            <a:ext cx="16586860" cy="72887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ts val="600"/>
              </a:spcBef>
              <a:spcAft>
                <a:spcPts val="600"/>
              </a:spcAft>
            </a:pP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Korisnici </a:t>
            </a:r>
            <a:r>
              <a:rPr lang="en-US" sz="3200" dirty="0" err="1">
                <a:solidFill>
                  <a:srgbClr val="777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</a:t>
            </a:r>
            <a:r>
              <a:rPr lang="sr-Latn-RS" sz="3200" dirty="0">
                <a:solidFill>
                  <a:srgbClr val="777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imaju potrebu za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:​</a:t>
            </a:r>
            <a:endParaRPr lang="sr-Latn-RS" sz="32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spcBef>
                <a:spcPts val="600"/>
              </a:spcBef>
              <a:spcAft>
                <a:spcPts val="600"/>
              </a:spcAft>
            </a:pPr>
            <a:endParaRPr lang="en-US" sz="32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Integracij</a:t>
            </a:r>
            <a:r>
              <a:rPr lang="sr-Latn-RS" sz="3200" u="none" strike="noStrike" dirty="0">
                <a:solidFill>
                  <a:srgbClr val="777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endParaRPr lang="en-US" sz="3200" b="0" i="0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Automatizacij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stepen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bezbednosti</a:t>
            </a:r>
            <a:r>
              <a:rPr lang="en-US" sz="3200" b="0" i="0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Međunarodni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standard</a:t>
            </a:r>
            <a:r>
              <a:rPr lang="sr-Latn-R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formata</a:t>
            </a:r>
            <a:r>
              <a:rPr lang="en-US" sz="3200" b="0" i="0" u="none" strike="noStrike" dirty="0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777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sadržaja</a:t>
            </a:r>
            <a:endParaRPr lang="sr-Latn-RS" sz="3200" b="0" i="0" u="none" strike="noStrike" dirty="0">
              <a:solidFill>
                <a:srgbClr val="7777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3200" dirty="0">
              <a:solidFill>
                <a:srgbClr val="777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FD11E-3755-1F94-8F67-CB4101CD3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071" y="8768443"/>
            <a:ext cx="4420819" cy="1265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3F431-AD81-67DD-180D-8A0DA6013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404" y="7391684"/>
            <a:ext cx="1395775" cy="13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7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094479-99FE-4BB9-AE0E-2767F0FE0F2C}"/>
              </a:ext>
            </a:extLst>
          </p:cNvPr>
          <p:cNvSpPr txBox="1">
            <a:spLocks/>
          </p:cNvSpPr>
          <p:nvPr/>
        </p:nvSpPr>
        <p:spPr>
          <a:xfrm>
            <a:off x="1670965" y="1460818"/>
            <a:ext cx="17498777" cy="11387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Integracijski </a:t>
            </a:r>
            <a:r>
              <a:rPr lang="sl-SI" sz="7200" b="1" kern="0" dirty="0" err="1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slojevi</a:t>
            </a:r>
            <a:endParaRPr lang="en-SI" sz="7200" b="1" kern="0" dirty="0">
              <a:solidFill>
                <a:srgbClr val="003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EFCDD35-A9F8-F2DF-EF61-9C9CBB4F4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58540"/>
              </p:ext>
            </p:extLst>
          </p:nvPr>
        </p:nvGraphicFramePr>
        <p:xfrm>
          <a:off x="1498893" y="3277772"/>
          <a:ext cx="17106314" cy="60491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553157">
                  <a:extLst>
                    <a:ext uri="{9D8B030D-6E8A-4147-A177-3AD203B41FA5}">
                      <a16:colId xmlns:a16="http://schemas.microsoft.com/office/drawing/2014/main" val="2704125309"/>
                    </a:ext>
                  </a:extLst>
                </a:gridCol>
                <a:gridCol w="8553157">
                  <a:extLst>
                    <a:ext uri="{9D8B030D-6E8A-4147-A177-3AD203B41FA5}">
                      <a16:colId xmlns:a16="http://schemas.microsoft.com/office/drawing/2014/main" val="3666615555"/>
                    </a:ext>
                  </a:extLst>
                </a:gridCol>
              </a:tblGrid>
              <a:tr h="859307">
                <a:tc>
                  <a:txBody>
                    <a:bodyPr/>
                    <a:lstStyle/>
                    <a:p>
                      <a:pPr algn="ctr"/>
                      <a:r>
                        <a:rPr lang="sr-Latn-RS" sz="3600" dirty="0"/>
                        <a:t>Razmena fajlova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600" dirty="0"/>
                        <a:t>Web servisi (SOAP)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8721"/>
                  </a:ext>
                </a:extLst>
              </a:tr>
              <a:tr h="1165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TKDIS, ISO 20022 SEPA XML, SWIFT, PDF</a:t>
                      </a:r>
                      <a:r>
                        <a:rPr lang="sr-Latn-RS" sz="2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​</a:t>
                      </a:r>
                      <a:endParaRPr lang="sr-Latn-RS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ISO 20022 SEPA XML, SWIFT, </a:t>
                      </a:r>
                      <a:r>
                        <a:rPr lang="sr-Latn-RS" sz="2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json</a:t>
                      </a: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, PDF</a:t>
                      </a:r>
                      <a:r>
                        <a:rPr lang="sr-Latn-RS" sz="2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​</a:t>
                      </a:r>
                      <a:endParaRPr lang="sr-Latn-RS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998743"/>
                  </a:ext>
                </a:extLst>
              </a:tr>
              <a:tr h="1165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Klijent kreira fajlove</a:t>
                      </a:r>
                      <a:r>
                        <a:rPr lang="sr-Latn-RS" sz="2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​, Halcom kreira fajlove</a:t>
                      </a:r>
                      <a:endParaRPr lang="sr-Latn-RS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Klijent zove web servis ili se koristi </a:t>
                      </a:r>
                      <a:r>
                        <a:rPr lang="sr-Latn-RS" sz="2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callback</a:t>
                      </a: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 funkcija (</a:t>
                      </a:r>
                      <a:r>
                        <a:rPr lang="sr-Latn-RS" sz="2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webhook</a:t>
                      </a: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)</a:t>
                      </a:r>
                      <a:endParaRPr lang="sr-Latn-RS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68410"/>
                  </a:ext>
                </a:extLst>
              </a:tr>
              <a:tr h="1165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Klijent reguliše permisije na direktorijskoj strukturi</a:t>
                      </a:r>
                      <a:r>
                        <a:rPr lang="pl-PL" sz="2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​</a:t>
                      </a:r>
                      <a:endParaRPr lang="pl-PL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Web servisi zahtevaju </a:t>
                      </a:r>
                      <a:r>
                        <a:rPr lang="sr-Latn-RS" sz="2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autentifikaciju</a:t>
                      </a: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 kroz </a:t>
                      </a:r>
                      <a:r>
                        <a:rPr lang="sr-Latn-RS" sz="2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header</a:t>
                      </a:r>
                      <a:r>
                        <a:rPr lang="sr-Latn-RS" sz="2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​</a:t>
                      </a:r>
                      <a:endParaRPr lang="sr-Latn-RS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57689"/>
                  </a:ext>
                </a:extLst>
              </a:tr>
              <a:tr h="1692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Pogodniji za klijente starijih ERP </a:t>
                      </a:r>
                      <a:r>
                        <a:rPr lang="sr-Latn-RS" sz="2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integratora</a:t>
                      </a: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 s već razvijenom integracijom</a:t>
                      </a:r>
                      <a:r>
                        <a:rPr lang="sr-Latn-RS" sz="2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​</a:t>
                      </a:r>
                      <a:endParaRPr lang="sr-Latn-RS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cs typeface="Arial"/>
                        </a:rPr>
                        <a:t>Pogodniji za firme koje koriste WEB i BackOffice aplikacije, odnosno modernije ERP sisteme novijeg datuma</a:t>
                      </a:r>
                      <a:endParaRPr lang="sr-Latn-RS" sz="1800" b="0" i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7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2906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094479-99FE-4BB9-AE0E-2767F0FE0F2C}"/>
              </a:ext>
            </a:extLst>
          </p:cNvPr>
          <p:cNvSpPr txBox="1">
            <a:spLocks/>
          </p:cNvSpPr>
          <p:nvPr/>
        </p:nvSpPr>
        <p:spPr>
          <a:xfrm>
            <a:off x="870866" y="1428161"/>
            <a:ext cx="19588834" cy="11387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7200" b="1" kern="0" dirty="0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Zadovoljni </a:t>
            </a:r>
            <a:r>
              <a:rPr lang="sl-SI" sz="7200" b="1" kern="0" dirty="0" err="1">
                <a:solidFill>
                  <a:srgbClr val="00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korisnici</a:t>
            </a:r>
            <a:endParaRPr lang="en-SI" sz="7200" b="1" kern="0" dirty="0">
              <a:solidFill>
                <a:srgbClr val="003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lika 5">
            <a:extLst>
              <a:ext uri="{FF2B5EF4-FFF2-40B4-BE49-F238E27FC236}">
                <a16:creationId xmlns:a16="http://schemas.microsoft.com/office/drawing/2014/main" id="{5BCD4F5A-F614-EB95-8CEA-CB107393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84" y="6207593"/>
            <a:ext cx="2579946" cy="11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icture 10">
            <a:extLst>
              <a:ext uri="{FF2B5EF4-FFF2-40B4-BE49-F238E27FC236}">
                <a16:creationId xmlns:a16="http://schemas.microsoft.com/office/drawing/2014/main" id="{1017D474-8A73-4D6D-88F0-414B3650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371" y="5206269"/>
            <a:ext cx="2914642" cy="29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a 11">
            <a:extLst>
              <a:ext uri="{FF2B5EF4-FFF2-40B4-BE49-F238E27FC236}">
                <a16:creationId xmlns:a16="http://schemas.microsoft.com/office/drawing/2014/main" id="{E4C88454-3E4C-1D5C-B451-11EFDECC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56" y="6012355"/>
            <a:ext cx="3472468" cy="15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lika 7">
            <a:extLst>
              <a:ext uri="{FF2B5EF4-FFF2-40B4-BE49-F238E27FC236}">
                <a16:creationId xmlns:a16="http://schemas.microsoft.com/office/drawing/2014/main" id="{B0F8CC0A-A312-D2F9-D878-8FFF5800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07" y="3324865"/>
            <a:ext cx="3165664" cy="15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40C6664-8343-A3A6-F913-4B7A271B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97" y="3749809"/>
            <a:ext cx="3974512" cy="11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A3C45DF-ABFD-C6F6-B939-0F1CCD5D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666" y="3798328"/>
            <a:ext cx="4490501" cy="10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32ECD4E-E2DA-940F-BB36-EB8D95AB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42" y="8699844"/>
            <a:ext cx="4183697" cy="8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692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alcom 1">
  <a:themeElements>
    <a:clrScheme name="Custom 9">
      <a:dk1>
        <a:srgbClr val="000000"/>
      </a:dk1>
      <a:lt1>
        <a:srgbClr val="FFFFFF"/>
      </a:lt1>
      <a:dk2>
        <a:srgbClr val="00295C"/>
      </a:dk2>
      <a:lt2>
        <a:srgbClr val="727272"/>
      </a:lt2>
      <a:accent1>
        <a:srgbClr val="003770"/>
      </a:accent1>
      <a:accent2>
        <a:srgbClr val="D21922"/>
      </a:accent2>
      <a:accent3>
        <a:srgbClr val="AAAAAA"/>
      </a:accent3>
      <a:accent4>
        <a:srgbClr val="466CC2"/>
      </a:accent4>
      <a:accent5>
        <a:srgbClr val="ED6B71"/>
      </a:accent5>
      <a:accent6>
        <a:srgbClr val="0099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lcom Company Profile 2024_02" id="{CFD4E28F-06CD-F649-B466-2976ED591957}" vid="{B2E3F918-FAE1-454A-92A1-D45C191736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6CFEDD16010408C566CAFBF9BBAF5" ma:contentTypeVersion="18" ma:contentTypeDescription="Create a new document." ma:contentTypeScope="" ma:versionID="9d54dae9f84cc52f6131a17e2153b930">
  <xsd:schema xmlns:xsd="http://www.w3.org/2001/XMLSchema" xmlns:xs="http://www.w3.org/2001/XMLSchema" xmlns:p="http://schemas.microsoft.com/office/2006/metadata/properties" xmlns:ns2="373f2ee1-a323-4738-b4a8-d3237aa8940e" xmlns:ns3="a59518f7-9efd-4fa4-baad-f5990893591e" targetNamespace="http://schemas.microsoft.com/office/2006/metadata/properties" ma:root="true" ma:fieldsID="38263057eee72c554856e5d40748f5e5" ns2:_="" ns3:_="">
    <xsd:import namespace="373f2ee1-a323-4738-b4a8-d3237aa8940e"/>
    <xsd:import namespace="a59518f7-9efd-4fa4-baad-f599089359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f2ee1-a323-4738-b4a8-d3237aa89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7ddb1a-54d5-4a74-9d59-daee3f2d47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518f7-9efd-4fa4-baad-f59908935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6b7fe6-37db-4fbd-929b-11f3ec0604c2}" ma:internalName="TaxCatchAll" ma:showField="CatchAllData" ma:web="a59518f7-9efd-4fa4-baad-f599089359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3f2ee1-a323-4738-b4a8-d3237aa8940e">
      <Terms xmlns="http://schemas.microsoft.com/office/infopath/2007/PartnerControls"/>
    </lcf76f155ced4ddcb4097134ff3c332f>
    <TaxCatchAll xmlns="a59518f7-9efd-4fa4-baad-f5990893591e" xsi:nil="true"/>
  </documentManagement>
</p:properties>
</file>

<file path=customXml/itemProps1.xml><?xml version="1.0" encoding="utf-8"?>
<ds:datastoreItem xmlns:ds="http://schemas.openxmlformats.org/officeDocument/2006/customXml" ds:itemID="{E16AF8DD-F94D-4532-AC30-FEBB3A2CE0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1626F-3214-4240-95CF-3D8430618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3f2ee1-a323-4738-b4a8-d3237aa8940e"/>
    <ds:schemaRef ds:uri="a59518f7-9efd-4fa4-baad-f59908935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0B3D1C-98C1-40F7-A3F6-8A159B6C6045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59518f7-9efd-4fa4-baad-f5990893591e"/>
    <ds:schemaRef ds:uri="373f2ee1-a323-4738-b4a8-d3237aa894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13886</TotalTime>
  <Words>466</Words>
  <Application>Microsoft Office PowerPoint</Application>
  <PresentationFormat>Prilagođavanje</PresentationFormat>
  <Paragraphs>91</Paragraphs>
  <Slides>11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Open Sans</vt:lpstr>
      <vt:lpstr>Arial</vt:lpstr>
      <vt:lpstr>Calibri</vt:lpstr>
      <vt:lpstr>Halcom 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Tomaž Kužner</dc:creator>
  <cp:lastModifiedBy>Miodrag Milutinović</cp:lastModifiedBy>
  <cp:revision>457</cp:revision>
  <cp:lastPrinted>2019-03-12T11:55:41Z</cp:lastPrinted>
  <dcterms:created xsi:type="dcterms:W3CDTF">2018-02-14T14:45:25Z</dcterms:created>
  <dcterms:modified xsi:type="dcterms:W3CDTF">2024-10-22T13:30:21Z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2018-02-14T00:00:00Z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2018-02-14T00:00:00Z</vt:filetime>
  </property>
  <property fmtid="{D5CDD505-2E9C-101B-9397-08002B2CF9AE}" pid="5" name="ContentTypeId">
    <vt:lpwstr>0x0101006176CFEDD16010408C566CAFBF9BBAF5</vt:lpwstr>
  </property>
  <property fmtid="{D5CDD505-2E9C-101B-9397-08002B2CF9AE}" pid="6" name="_dlc_DocIdItemGuid">
    <vt:lpwstr>7be13f17-d9c7-4ad4-9651-7bfcd6125404</vt:lpwstr>
  </property>
  <property fmtid="{D5CDD505-2E9C-101B-9397-08002B2CF9AE}" pid="7" name="MediaServiceImageTags">
    <vt:lpwstr/>
  </property>
</Properties>
</file>