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4238" r:id="rId4"/>
    <p:sldMasterId id="2147484254" r:id="rId5"/>
    <p:sldMasterId id="2147484280" r:id="rId6"/>
    <p:sldMasterId id="2147484316" r:id="rId7"/>
  </p:sldMasterIdLst>
  <p:notesMasterIdLst>
    <p:notesMasterId r:id="rId17"/>
  </p:notesMasterIdLst>
  <p:handoutMasterIdLst>
    <p:handoutMasterId r:id="rId18"/>
  </p:handoutMasterIdLst>
  <p:sldIdLst>
    <p:sldId id="279" r:id="rId8"/>
    <p:sldId id="866" r:id="rId9"/>
    <p:sldId id="853" r:id="rId10"/>
    <p:sldId id="854" r:id="rId11"/>
    <p:sldId id="859" r:id="rId12"/>
    <p:sldId id="863" r:id="rId13"/>
    <p:sldId id="864" r:id="rId14"/>
    <p:sldId id="856" r:id="rId15"/>
    <p:sldId id="852" r:id="rId16"/>
  </p:sldIdLst>
  <p:sldSz cx="12192000" cy="6858000"/>
  <p:notesSz cx="7315200" cy="96012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3733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4988AC-7342-4D59-918A-9DF0B5A35DD2}">
          <p14:sldIdLst>
            <p14:sldId id="279"/>
            <p14:sldId id="866"/>
            <p14:sldId id="853"/>
            <p14:sldId id="854"/>
            <p14:sldId id="859"/>
            <p14:sldId id="863"/>
            <p14:sldId id="864"/>
            <p14:sldId id="856"/>
            <p14:sldId id="8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orient="horz" pos="1387" userDrawn="1">
          <p15:clr>
            <a:srgbClr val="A4A3A4"/>
          </p15:clr>
        </p15:guide>
        <p15:guide id="3" orient="horz" pos="3021" userDrawn="1">
          <p15:clr>
            <a:srgbClr val="A4A3A4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CFF"/>
    <a:srgbClr val="0F131E"/>
    <a:srgbClr val="0D0F19"/>
    <a:srgbClr val="000000"/>
    <a:srgbClr val="3574BA"/>
    <a:srgbClr val="FFCC00"/>
    <a:srgbClr val="FFFF00"/>
    <a:srgbClr val="F5C6A3"/>
    <a:srgbClr val="D2D268"/>
    <a:srgbClr val="D9DC5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73" autoAdjust="0"/>
  </p:normalViewPr>
  <p:slideViewPr>
    <p:cSldViewPr snapToGrid="0" showGuides="1">
      <p:cViewPr varScale="1">
        <p:scale>
          <a:sx n="77" d="100"/>
          <a:sy n="77" d="100"/>
        </p:scale>
        <p:origin x="912" y="62"/>
      </p:cViewPr>
      <p:guideLst>
        <p:guide orient="horz" pos="2129"/>
        <p:guide orient="horz" pos="1387"/>
        <p:guide orient="horz" pos="3021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4056" y="45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88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7" y="4559589"/>
            <a:ext cx="5363817" cy="4320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79" tIns="47197" rIns="96079" bIns="47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38188"/>
            <a:ext cx="6403975" cy="3602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347184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877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https://www.forrester.com/blogs/introducing-the-forrester-new-tech-extended-detection-and-response-xdr-a-battle-between-precedent-and-innovation/</a:t>
            </a:r>
          </a:p>
        </p:txBody>
      </p:sp>
    </p:spTree>
    <p:extLst>
      <p:ext uri="{BB962C8B-B14F-4D97-AF65-F5344CB8AC3E}">
        <p14:creationId xmlns:p14="http://schemas.microsoft.com/office/powerpoint/2010/main" val="190612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9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DIN"/>
              </a:rPr>
              <a:t>EPP is designed to provide device-level protection by identifying malicious files, detecting potentially malicious activity, and providing tools for incident investigation and response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DIN"/>
              </a:rPr>
              <a:t>EPP acts as the first line of defense, filtering out attacks that can be detected by the organization’s deployed security solutions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Endpoints Telemetry data: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Executed commands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Network connections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Files created/accessed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Light"/>
              </a:rPr>
              <a:t>Registry modifications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SansLight"/>
            </a:endParaRP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sr-Latn-R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ATTACK SURFACE MANAGEMENT (ASM)</a:t>
            </a:r>
            <a:endParaRPr lang="en-US" sz="1600" b="0" dirty="0">
              <a:solidFill>
                <a:srgbClr val="141414"/>
              </a:solidFill>
              <a:effectLst/>
              <a:latin typeface="Aptos" panose="020B0004020202020204" pitchFamily="34" charset="0"/>
            </a:endParaRP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VULENRABILITY SCANNING (VS)</a:t>
            </a:r>
            <a:endParaRPr lang="sr-Latn-RS" sz="1600" b="0" dirty="0">
              <a:solidFill>
                <a:srgbClr val="141414"/>
              </a:solidFill>
              <a:effectLst/>
              <a:latin typeface="Aptos" panose="020B0004020202020204" pitchFamily="34" charset="0"/>
            </a:endParaRP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THIRD PARTY</a:t>
            </a:r>
            <a:r>
              <a:rPr lang="sr-Latn-R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 INTELIGENCE 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OpenSans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7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Security • Cloud Access Security Brokers (CASB) • Cloud Workload Protection Platforms (CWPP)</a:t>
            </a:r>
          </a:p>
        </p:txBody>
      </p:sp>
    </p:spTree>
    <p:extLst>
      <p:ext uri="{BB962C8B-B14F-4D97-AF65-F5344CB8AC3E}">
        <p14:creationId xmlns:p14="http://schemas.microsoft.com/office/powerpoint/2010/main" val="103720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-46183" y="0"/>
            <a:ext cx="12250305" cy="6858000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926179" y="2634680"/>
            <a:ext cx="10580000" cy="133699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 bwMode="white">
          <a:xfrm>
            <a:off x="926396" y="4048882"/>
            <a:ext cx="10593960" cy="1272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ebdings" pitchFamily="18" charset="2"/>
              <a:buNone/>
              <a:defRPr sz="2667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9702560" y="6659546"/>
            <a:ext cx="528557" cy="1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endParaRPr lang="en-US" sz="400" b="0" dirty="0">
              <a:solidFill>
                <a:srgbClr val="FFFFFF">
                  <a:lumMod val="85000"/>
                </a:srgbClr>
              </a:solidFill>
              <a:effectLst/>
            </a:endParaRPr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2167913" y="6623830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FFFFFF">
                    <a:lumMod val="85000"/>
                  </a:srgbClr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9789" y="6560501"/>
            <a:ext cx="123623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b="0" dirty="0">
                <a:solidFill>
                  <a:srgbClr val="FFFFFF">
                    <a:lumMod val="85000"/>
                  </a:srgbClr>
                </a:solidFill>
                <a:effectLst/>
              </a:rPr>
              <a:t>© Ingram Micro Inc.</a:t>
            </a:r>
            <a:endParaRPr lang="en-US" sz="3200" dirty="0"/>
          </a:p>
        </p:txBody>
      </p:sp>
      <p:sp>
        <p:nvSpPr>
          <p:cNvPr id="14" name="Rectangle 38"/>
          <p:cNvSpPr>
            <a:spLocks noChangeArrowheads="1"/>
          </p:cNvSpPr>
          <p:nvPr userDrawn="1"/>
        </p:nvSpPr>
        <p:spPr bwMode="auto">
          <a:xfrm>
            <a:off x="8723206" y="6583757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DCBF0713-4639-4EAD-8AAB-719EC00F4BA4}" type="slidenum">
              <a:rPr lang="en-US" sz="933" b="0" smtClean="0">
                <a:solidFill>
                  <a:schemeClr val="bg1">
                    <a:lumMod val="9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BF60C-608E-2E41-9015-A85F2283D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79" y="1482739"/>
            <a:ext cx="4889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564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dor 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954" y="1255060"/>
            <a:ext cx="10071881" cy="5069541"/>
          </a:xfrm>
          <a:prstGeom prst="rect">
            <a:avLst/>
          </a:prstGeom>
        </p:spPr>
        <p:txBody>
          <a:bodyPr/>
          <a:lstStyle>
            <a:lvl1pPr marL="304792" indent="-304792">
              <a:buFont typeface="Wingdings" panose="05000000000000000000" pitchFamily="2" charset="2"/>
              <a:buChar char="§"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Type</a:t>
            </a:r>
          </a:p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67626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 country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32945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27354" y="1315060"/>
            <a:ext cx="5175249" cy="478155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70C0"/>
              </a:buClr>
              <a:buFont typeface="Wingdings" panose="05000000000000000000" pitchFamily="2" charset="2"/>
              <a:buChar char="§"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3pPr marL="633968" indent="0">
              <a:buNone/>
              <a:defRPr/>
            </a:lvl3pPr>
          </a:lstStyle>
          <a:p>
            <a:pPr lvl="0"/>
            <a:r>
              <a:rPr lang="en-US" dirty="0"/>
              <a:t>Please type relevant information for: Revenue, Resellers, Buying Customers, Market Share, Market Position, etc. </a:t>
            </a:r>
          </a:p>
          <a:p>
            <a:pPr lvl="0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21185" y="115876"/>
            <a:ext cx="11066455" cy="1042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08052" y="1301998"/>
            <a:ext cx="4362449" cy="47095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Map of the country</a:t>
            </a:r>
          </a:p>
        </p:txBody>
      </p:sp>
    </p:spTree>
    <p:extLst>
      <p:ext uri="{BB962C8B-B14F-4D97-AF65-F5344CB8AC3E}">
        <p14:creationId xmlns:p14="http://schemas.microsoft.com/office/powerpoint/2010/main" val="361648231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dor Specific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" y="734294"/>
            <a:ext cx="11689971" cy="452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133" b="0" i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1" y="1397001"/>
            <a:ext cx="11582400" cy="483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Please add relevant vendor specific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34423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BAA608-8F32-4C6B-A748-BC151CA83870}"/>
              </a:ext>
            </a:extLst>
          </p:cNvPr>
          <p:cNvSpPr/>
          <p:nvPr userDrawn="1"/>
        </p:nvSpPr>
        <p:spPr bwMode="auto">
          <a:xfrm>
            <a:off x="4064001" y="2507241"/>
            <a:ext cx="4073676" cy="1818017"/>
          </a:xfrm>
          <a:prstGeom prst="rect">
            <a:avLst/>
          </a:prstGeom>
          <a:solidFill>
            <a:srgbClr val="0D0F19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469900">
              <a:srgbClr val="0F131E">
                <a:alpha val="38000"/>
              </a:srgbClr>
            </a:glo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33" b="1" i="0" u="none" strike="noStrike" cap="none" normalizeH="0" baseline="0" dirty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630ED-5F33-45E8-BA63-BAF6337B3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500" y="2624327"/>
            <a:ext cx="3873000" cy="1609347"/>
          </a:xfrm>
          <a:prstGeom prst="rect">
            <a:avLst/>
          </a:prstGeom>
          <a:noFill/>
        </p:spPr>
      </p:pic>
      <p:sp>
        <p:nvSpPr>
          <p:cNvPr id="11" name="Rectangle 48">
            <a:extLst>
              <a:ext uri="{FF2B5EF4-FFF2-40B4-BE49-F238E27FC236}">
                <a16:creationId xmlns:a16="http://schemas.microsoft.com/office/drawing/2014/main" id="{1ABCEC93-C634-4142-B053-5E7AEB6524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913" y="6623830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FFFFFF">
                    <a:lumMod val="85000"/>
                  </a:srgbClr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369E98AC-915C-40B8-93AB-91DD4EC37F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3206" y="6583757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DCBF0713-4639-4EAD-8AAB-719EC00F4BA4}" type="slidenum">
              <a:rPr lang="en-US" sz="933" b="0" smtClean="0">
                <a:solidFill>
                  <a:schemeClr val="bg1">
                    <a:lumMod val="9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56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586D-DDC3-480B-9FD6-2471D18C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8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586D-DDC3-480B-9FD6-2471D18C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C455B9-406B-3645-AB04-8561468B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91857"/>
            <a:ext cx="11596164" cy="10654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F00D99-53F9-6146-880C-472995E699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072" y="1415104"/>
            <a:ext cx="11596165" cy="466917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3200"/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2800"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71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0FCA3-C641-1C47-8718-BC396EAEA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B718E-7566-432F-A51E-AA08676D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82" y="2025620"/>
            <a:ext cx="5399313" cy="848209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AE193-732E-4B83-9A46-B05EB1E17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5745" y="2973411"/>
            <a:ext cx="5242984" cy="2641600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133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1E852-F924-40AF-B6FD-B1B185B2ACA4}"/>
              </a:ext>
            </a:extLst>
          </p:cNvPr>
          <p:cNvSpPr/>
          <p:nvPr userDrawn="1"/>
        </p:nvSpPr>
        <p:spPr>
          <a:xfrm flipH="1">
            <a:off x="6317057" y="2158266"/>
            <a:ext cx="61049" cy="523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570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6A834-87F3-6D4C-9A20-B514A5EA0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FB460-D0EC-46FF-8B53-90AA59EF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7" y="174149"/>
            <a:ext cx="9350828" cy="848209"/>
          </a:xfrm>
        </p:spPr>
        <p:txBody>
          <a:bodyPr>
            <a:normAutofit/>
          </a:bodyPr>
          <a:lstStyle>
            <a:lvl1pPr>
              <a:defRPr sz="3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3E236-1017-458A-AFDE-3E33A68A9EE8}"/>
              </a:ext>
            </a:extLst>
          </p:cNvPr>
          <p:cNvSpPr/>
          <p:nvPr userDrawn="1"/>
        </p:nvSpPr>
        <p:spPr>
          <a:xfrm flipH="1">
            <a:off x="570118" y="336411"/>
            <a:ext cx="61049" cy="523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524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156619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white">
          <a:xfrm>
            <a:off x="0" y="0"/>
            <a:ext cx="12192000" cy="6867307"/>
          </a:xfrm>
          <a:prstGeom prst="rect">
            <a:avLst/>
          </a:prstGeom>
          <a:solidFill>
            <a:srgbClr val="3574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4977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31118" y="6062400"/>
            <a:ext cx="1960881" cy="805541"/>
          </a:xfrm>
          <a:prstGeom prst="rect">
            <a:avLst/>
          </a:prstGeom>
        </p:spPr>
      </p:pic>
      <p:pic>
        <p:nvPicPr>
          <p:cNvPr id="5" name="Picture 4" descr="INGRAM_Wordmark_KOwhite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22943" y="6387851"/>
            <a:ext cx="1573591" cy="298399"/>
          </a:xfrm>
          <a:prstGeom prst="rect">
            <a:avLst/>
          </a:prstGeom>
        </p:spPr>
      </p:pic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FFFFFF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Group 6"/>
          <p:cNvGrpSpPr/>
          <p:nvPr userDrawn="1"/>
        </p:nvGrpSpPr>
        <p:grpSpPr bwMode="invGray">
          <a:xfrm>
            <a:off x="4234" y="2"/>
            <a:ext cx="5685367" cy="3687759"/>
            <a:chOff x="3175" y="0"/>
            <a:chExt cx="5254625" cy="34083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3175" y="0"/>
              <a:ext cx="5254625" cy="283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3175" y="470437"/>
              <a:ext cx="2266514" cy="293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33" y="3182740"/>
            <a:ext cx="12192000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pitchFamily="34" charset="0"/>
              <a:buNone/>
              <a:defRPr lang="en-US" sz="3733" b="0" kern="1200" baseline="0" dirty="0" smtClean="0">
                <a:solidFill>
                  <a:sysClr val="window" lastClr="FFFFFF">
                    <a:lumMod val="95000"/>
                  </a:sys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17233" y="6494541"/>
            <a:ext cx="3321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CBF0713-4639-4EAD-8AAB-719EC00F4BA4}" type="slidenum">
              <a:rPr lang="en-US" sz="933" b="0" smtClean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pPr/>
              <a:t>‹#›</a:t>
            </a:fld>
            <a:endParaRPr lang="en-US" sz="497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622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2974-45C0-478A-9DB9-425AD000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AB145-341F-4ABA-B656-A6055A35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35EC-5D42-4CBB-A67A-FC0F5E32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7FD4-43A3-421D-8F83-3463E39D6FE1}" type="datetimeFigureOut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624B8-026F-4C08-8030-65F4B6F7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0C4A8-555D-4C58-BEF6-39941301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E69A-0D25-4383-B23F-3ADE2A3DD1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9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41740-7596-40AC-9655-8AC8AFFA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459D4-C9A1-4885-B16A-797D5440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D855-F889-4E7E-B902-33138E13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7FD4-43A3-421D-8F83-3463E39D6FE1}" type="datetimeFigureOut">
              <a:rPr lang="en-GB" smtClean="0"/>
              <a:t>23/10/2024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942E9-3F77-4AC7-930A-0F81EA3E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1CA91-D45A-49DB-B7C9-4F001C6A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E69A-0D25-4383-B23F-3ADE2A3DD1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6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D6D1-987D-4D24-A1DA-71094681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FE40C-CD8C-43DA-8F7C-10080D7C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7FD4-43A3-421D-8F83-3463E39D6FE1}" type="datetimeFigureOut">
              <a:rPr lang="en-GB" smtClean="0"/>
              <a:t>23/10/2024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33569-CD49-4103-9CB8-27BA5156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24172-1A92-4DAB-8839-E68540D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E69A-0D25-4383-B23F-3ADE2A3DD1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6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586D-DDC3-480B-9FD6-2471D18C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C455B9-406B-3645-AB04-8561468B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91857"/>
            <a:ext cx="11596164" cy="10654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F00D99-53F9-6146-880C-472995E699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072" y="1415104"/>
            <a:ext cx="11596165" cy="466917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3200"/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2800"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7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7">
            <a:extLst>
              <a:ext uri="{FF2B5EF4-FFF2-40B4-BE49-F238E27FC236}">
                <a16:creationId xmlns:a16="http://schemas.microsoft.com/office/drawing/2014/main" id="{4B1C0D66-DFF1-4006-9890-676A9BDF56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75B5">
              <a:alpha val="8235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8EBC8-F402-43AC-864E-113964A1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F3330A-A6B7-4CC2-BA1F-35F2A1B45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913" y="662867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33" b="0" dirty="0">
                <a:solidFill>
                  <a:schemeClr val="bg1"/>
                </a:solidFill>
                <a:effectLst/>
                <a:latin typeface="Arial"/>
              </a:rPr>
              <a:t>Proprietary information of Ingram Micro Inc. — Do not distribute or duplicate without Ingram Micro's express written permission.</a:t>
            </a:r>
            <a:endParaRPr lang="en-US" sz="933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E59B3-4305-4E65-9664-26BB9BC01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86" y="6498797"/>
            <a:ext cx="1271063" cy="291285"/>
          </a:xfrm>
          <a:prstGeom prst="rect">
            <a:avLst/>
          </a:prstGeom>
        </p:spPr>
      </p:pic>
      <p:pic>
        <p:nvPicPr>
          <p:cNvPr id="8" name="Imagen 23">
            <a:extLst>
              <a:ext uri="{FF2B5EF4-FFF2-40B4-BE49-F238E27FC236}">
                <a16:creationId xmlns:a16="http://schemas.microsoft.com/office/drawing/2014/main" id="{360443DB-4D02-4500-9E20-B617A9B2C6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78" y="6571451"/>
            <a:ext cx="1220901" cy="1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586D-DDC3-480B-9FD6-2471D18C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963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C455B9-406B-3645-AB04-8561468B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91857"/>
            <a:ext cx="11596164" cy="10654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F00D99-53F9-6146-880C-472995E699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072" y="1415104"/>
            <a:ext cx="11596165" cy="466917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3200"/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2800"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9824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11" name="Rectangle 48"/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000000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21185" y="115876"/>
            <a:ext cx="11066455" cy="1042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617233" y="6485771"/>
            <a:ext cx="3321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CBF0713-4639-4EAD-8AAB-719EC00F4BA4}" type="slidenum">
              <a:rPr lang="en-US" sz="933" b="0" smtClean="0">
                <a:solidFill>
                  <a:srgbClr val="FFFFFF"/>
                </a:solidFill>
                <a:effectLst/>
              </a:rPr>
              <a:pPr/>
              <a:t>‹#›</a:t>
            </a:fld>
            <a:endParaRPr lang="en-US" sz="4977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4" y="6329301"/>
            <a:ext cx="1694749" cy="3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675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7199320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white">
          <a:xfrm>
            <a:off x="0" y="0"/>
            <a:ext cx="12192000" cy="6867307"/>
          </a:xfrm>
          <a:prstGeom prst="rect">
            <a:avLst/>
          </a:prstGeom>
          <a:solidFill>
            <a:srgbClr val="3574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4977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18" y="6062400"/>
            <a:ext cx="1960881" cy="805541"/>
          </a:xfrm>
          <a:prstGeom prst="rect">
            <a:avLst/>
          </a:prstGeom>
        </p:spPr>
      </p:pic>
      <p:pic>
        <p:nvPicPr>
          <p:cNvPr id="5" name="Picture 4" descr="INGRAM_Wordmark_KOwhite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22943" y="6387851"/>
            <a:ext cx="1573591" cy="298399"/>
          </a:xfrm>
          <a:prstGeom prst="rect">
            <a:avLst/>
          </a:prstGeom>
        </p:spPr>
      </p:pic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FFFFFF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Group 6"/>
          <p:cNvGrpSpPr/>
          <p:nvPr userDrawn="1"/>
        </p:nvGrpSpPr>
        <p:grpSpPr bwMode="invGray">
          <a:xfrm>
            <a:off x="4234" y="2"/>
            <a:ext cx="5685367" cy="3687759"/>
            <a:chOff x="3175" y="0"/>
            <a:chExt cx="5254625" cy="34083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3175" y="0"/>
              <a:ext cx="5254625" cy="283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3175" y="470437"/>
              <a:ext cx="2266514" cy="293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7618" y="2573715"/>
            <a:ext cx="8804413" cy="3938348"/>
          </a:xfrm>
          <a:prstGeom prst="rect">
            <a:avLst/>
          </a:prstGeom>
        </p:spPr>
        <p:txBody>
          <a:bodyPr>
            <a:noAutofit/>
          </a:bodyPr>
          <a:lstStyle>
            <a:lvl1pPr marL="609585" indent="-609585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b="0" kern="1200" baseline="0" dirty="0" smtClean="0">
                <a:solidFill>
                  <a:sysClr val="window" lastClr="FFFFFF">
                    <a:lumMod val="95000"/>
                  </a:sys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Please type your own agenda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397618" y="1660768"/>
            <a:ext cx="11066455" cy="1042571"/>
          </a:xfrm>
          <a:prstGeom prst="rect">
            <a:avLst/>
          </a:prstGeom>
        </p:spPr>
        <p:txBody>
          <a:bodyPr/>
          <a:lstStyle>
            <a:lvl1pPr algn="l" defTabSz="8747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2pPr>
            <a:lvl3pPr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3pPr>
            <a:lvl4pPr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4pPr>
            <a:lvl5pPr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5pPr>
            <a:lvl6pPr marL="457200"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6pPr>
            <a:lvl7pPr marL="914400"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7pPr>
            <a:lvl8pPr marL="1371600"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8pPr>
            <a:lvl9pPr marL="1828800" algn="l" defTabSz="8747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1414"/>
                </a:solidFill>
                <a:latin typeface="Arial" charset="0"/>
              </a:defRPr>
            </a:lvl9pPr>
          </a:lstStyle>
          <a:p>
            <a:r>
              <a:rPr lang="en-US" sz="3467" kern="0" dirty="0">
                <a:solidFill>
                  <a:srgbClr val="FFFFFF"/>
                </a:solidFill>
                <a:effectLst/>
              </a:rPr>
              <a:t>Agenda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17233" y="6485771"/>
            <a:ext cx="3321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CBF0713-4639-4EAD-8AAB-719EC00F4BA4}" type="slidenum">
              <a:rPr lang="en-US" sz="933" b="0" smtClean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pPr/>
              <a:t>‹#›</a:t>
            </a:fld>
            <a:endParaRPr lang="en-US" sz="497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5571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0FCA3-C641-1C47-8718-BC396EAEA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B718E-7566-432F-A51E-AA08676D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582" y="2025620"/>
            <a:ext cx="5399313" cy="848209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AE193-732E-4B83-9A46-B05EB1E17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5745" y="2973411"/>
            <a:ext cx="5242984" cy="2641600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133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1E852-F924-40AF-B6FD-B1B185B2ACA4}"/>
              </a:ext>
            </a:extLst>
          </p:cNvPr>
          <p:cNvSpPr/>
          <p:nvPr userDrawn="1"/>
        </p:nvSpPr>
        <p:spPr>
          <a:xfrm flipH="1">
            <a:off x="6317057" y="2158266"/>
            <a:ext cx="61049" cy="523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3875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79" y="1243837"/>
            <a:ext cx="11086213" cy="4794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200"/>
            </a:lvl1pPr>
            <a:lvl2pPr>
              <a:spcBef>
                <a:spcPts val="0"/>
              </a:spcBef>
              <a:spcAft>
                <a:spcPts val="800"/>
              </a:spcAft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667"/>
            </a:lvl4pPr>
            <a:lvl5pPr>
              <a:spcAft>
                <a:spcPts val="80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9981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C731-FB45-495C-8C58-AEDDEB0A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1253331"/>
            <a:ext cx="11684148" cy="48061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Pro 65 Md" panose="020B0604020202020204" pitchFamily="34" charset="0"/>
              </a:defRPr>
            </a:lvl1pPr>
            <a:lvl2pPr>
              <a:defRPr>
                <a:latin typeface="HelveticaNeueLT Pro 65 Md" panose="020B0604020202020204" pitchFamily="34" charset="0"/>
              </a:defRPr>
            </a:lvl2pPr>
            <a:lvl3pPr>
              <a:defRPr>
                <a:latin typeface="HelveticaNeueLT Pro 65 Md" panose="020B0604020202020204" pitchFamily="34" charset="0"/>
              </a:defRPr>
            </a:lvl3pPr>
            <a:lvl4pPr>
              <a:defRPr>
                <a:latin typeface="HelveticaNeueLT Pro 65 Md" panose="020B0604020202020204" pitchFamily="34" charset="0"/>
              </a:defRPr>
            </a:lvl4pPr>
            <a:lvl5pPr>
              <a:defRPr>
                <a:latin typeface="HelveticaNeueLT Pro 65 Md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E9199-5E1D-41FA-9324-16A03B7BFA66}"/>
              </a:ext>
            </a:extLst>
          </p:cNvPr>
          <p:cNvSpPr txBox="1"/>
          <p:nvPr userDrawn="1"/>
        </p:nvSpPr>
        <p:spPr>
          <a:xfrm>
            <a:off x="4661574" y="6600302"/>
            <a:ext cx="2868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Pro 65 Md" panose="020B0604020202020204" pitchFamily="34" charset="0"/>
                <a:ea typeface="+mn-ea"/>
                <a:cs typeface="+mn-cs"/>
              </a:rPr>
              <a:t>www.security.ingrammicro.com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ED95109-A26C-4D82-8DAB-EA8F75C9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143901"/>
            <a:ext cx="11684147" cy="858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000" kern="1200" dirty="0">
                <a:solidFill>
                  <a:schemeClr val="tx1"/>
                </a:solidFill>
                <a:latin typeface="HelveticaNeueLT Pro 65 Md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86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77171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67307"/>
          </a:xfrm>
          <a:prstGeom prst="rect">
            <a:avLst/>
          </a:prstGeom>
          <a:solidFill>
            <a:srgbClr val="3574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4977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18" y="6062400"/>
            <a:ext cx="1960881" cy="805541"/>
          </a:xfrm>
          <a:prstGeom prst="rect">
            <a:avLst/>
          </a:prstGeom>
        </p:spPr>
      </p:pic>
      <p:pic>
        <p:nvPicPr>
          <p:cNvPr id="5" name="Picture 4" descr="INGRAM_Wordmark_KOwhite.eps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22943" y="6387851"/>
            <a:ext cx="1573591" cy="298399"/>
          </a:xfrm>
          <a:prstGeom prst="rect">
            <a:avLst/>
          </a:prstGeom>
        </p:spPr>
      </p:pic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FFFFFF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617233" y="6473071"/>
            <a:ext cx="3321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CBF0713-4639-4EAD-8AAB-719EC00F4BA4}" type="slidenum">
              <a:rPr lang="en-US" sz="933" b="0" smtClean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pPr/>
              <a:t>‹#›</a:t>
            </a:fld>
            <a:endParaRPr lang="en-US" sz="497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563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79" y="1351417"/>
            <a:ext cx="11086213" cy="4794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200">
                <a:solidFill>
                  <a:srgbClr val="4D4D4D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2667">
                <a:solidFill>
                  <a:srgbClr val="4D4D4D"/>
                </a:solidFill>
              </a:defRPr>
            </a:lvl2pPr>
            <a:lvl3pPr>
              <a:spcAft>
                <a:spcPts val="800"/>
              </a:spcAft>
              <a:defRPr sz="2667">
                <a:solidFill>
                  <a:srgbClr val="4D4D4D"/>
                </a:solidFill>
              </a:defRPr>
            </a:lvl3pPr>
            <a:lvl4pPr>
              <a:spcAft>
                <a:spcPts val="800"/>
              </a:spcAft>
              <a:defRPr sz="2667"/>
            </a:lvl4pPr>
            <a:lvl5pPr>
              <a:spcAft>
                <a:spcPts val="80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" y="734294"/>
            <a:ext cx="11689971" cy="452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133" b="0" i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2202447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301573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 bwMode="white">
          <a:xfrm>
            <a:off x="0" y="1122310"/>
            <a:ext cx="12192000" cy="4933319"/>
          </a:xfrm>
          <a:prstGeom prst="rect">
            <a:avLst/>
          </a:prstGeom>
          <a:solidFill>
            <a:srgbClr val="D8D8D8">
              <a:alpha val="40784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4977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" y="734294"/>
            <a:ext cx="11689971" cy="452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133" b="0" i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7489" y="1351416"/>
            <a:ext cx="11101987" cy="4655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200">
                <a:solidFill>
                  <a:srgbClr val="4D4D4D"/>
                </a:solidFill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2667">
                <a:solidFill>
                  <a:srgbClr val="4D4D4D"/>
                </a:solidFill>
              </a:defRPr>
            </a:lvl2pPr>
            <a:lvl3pPr>
              <a:spcAft>
                <a:spcPts val="800"/>
              </a:spcAft>
              <a:defRPr sz="2667">
                <a:solidFill>
                  <a:srgbClr val="4D4D4D"/>
                </a:solidFill>
              </a:defRPr>
            </a:lvl3pPr>
            <a:lvl4pPr>
              <a:spcAft>
                <a:spcPts val="800"/>
              </a:spcAft>
              <a:defRPr sz="2667"/>
            </a:lvl4pPr>
            <a:lvl5pPr>
              <a:spcAft>
                <a:spcPts val="80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89920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79" y="1243837"/>
            <a:ext cx="11086213" cy="4794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200"/>
            </a:lvl1pPr>
            <a:lvl2pPr>
              <a:spcBef>
                <a:spcPts val="0"/>
              </a:spcBef>
              <a:spcAft>
                <a:spcPts val="800"/>
              </a:spcAft>
              <a:defRPr sz="2667"/>
            </a:lvl2pPr>
            <a:lvl3pPr>
              <a:spcAft>
                <a:spcPts val="800"/>
              </a:spcAft>
              <a:defRPr sz="2667"/>
            </a:lvl3pPr>
            <a:lvl4pPr>
              <a:spcAft>
                <a:spcPts val="800"/>
              </a:spcAft>
              <a:defRPr sz="2667"/>
            </a:lvl4pPr>
            <a:lvl5pPr>
              <a:spcAft>
                <a:spcPts val="800"/>
              </a:spcAft>
              <a:defRPr sz="26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881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18" y="6052458"/>
            <a:ext cx="1960881" cy="805541"/>
          </a:xfrm>
          <a:prstGeom prst="rect">
            <a:avLst/>
          </a:prstGeom>
        </p:spPr>
      </p:pic>
      <p:sp>
        <p:nvSpPr>
          <p:cNvPr id="11" name="Rectangle 48"/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000000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21185" y="115876"/>
            <a:ext cx="11066455" cy="1042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617233" y="6485771"/>
            <a:ext cx="332142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CBF0713-4639-4EAD-8AAB-719EC00F4BA4}" type="slidenum">
              <a:rPr lang="en-US" sz="933" b="0" smtClean="0">
                <a:solidFill>
                  <a:srgbClr val="FFFFFF"/>
                </a:solidFill>
                <a:effectLst/>
              </a:rPr>
              <a:pPr/>
              <a:t>‹#›</a:t>
            </a:fld>
            <a:endParaRPr lang="en-US" sz="4977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4" y="6329301"/>
            <a:ext cx="1694749" cy="3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672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2345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3173811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82723" y="-243"/>
            <a:ext cx="1109278" cy="1435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33" b="0" dirty="0">
                <a:solidFill>
                  <a:srgbClr val="FFFFFF"/>
                </a:solidFill>
                <a:effectLst/>
              </a:rPr>
              <a:t>1405002 rev 6.27.14</a:t>
            </a: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000000"/>
                </a:solidFill>
                <a:effectLst/>
              </a:rPr>
              <a:t>Proprietary information of Ingram Micro Inc. — Do not distribute or duplicate without Ingram Micro's express written permission.</a:t>
            </a:r>
            <a:endParaRPr lang="en-US" sz="933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0" name="Group 146"/>
          <p:cNvGrpSpPr>
            <a:grpSpLocks/>
          </p:cNvGrpSpPr>
          <p:nvPr/>
        </p:nvGrpSpPr>
        <p:grpSpPr bwMode="auto">
          <a:xfrm>
            <a:off x="0" y="4203"/>
            <a:ext cx="7683" cy="0"/>
            <a:chOff x="0" y="4203"/>
            <a:chExt cx="5762" cy="0"/>
          </a:xfrm>
        </p:grpSpPr>
        <p:sp>
          <p:nvSpPr>
            <p:cNvPr id="51" name="Line 140"/>
            <p:cNvSpPr>
              <a:spLocks noChangeShapeType="1"/>
            </p:cNvSpPr>
            <p:nvPr userDrawn="1"/>
          </p:nvSpPr>
          <p:spPr bwMode="ltGray">
            <a:xfrm flipH="1">
              <a:off x="0" y="4203"/>
              <a:ext cx="5038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977" dirty="0"/>
            </a:p>
          </p:txBody>
        </p:sp>
        <p:sp>
          <p:nvSpPr>
            <p:cNvPr id="52" name="Line 141"/>
            <p:cNvSpPr>
              <a:spLocks noChangeShapeType="1"/>
            </p:cNvSpPr>
            <p:nvPr userDrawn="1"/>
          </p:nvSpPr>
          <p:spPr bwMode="ltGray">
            <a:xfrm flipH="1">
              <a:off x="5618" y="4203"/>
              <a:ext cx="144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4977" dirty="0"/>
            </a:p>
          </p:txBody>
        </p:sp>
      </p:grpSp>
      <p:sp>
        <p:nvSpPr>
          <p:cNvPr id="66" name="Title Placeholder 65"/>
          <p:cNvSpPr>
            <a:spLocks noGrp="1"/>
          </p:cNvSpPr>
          <p:nvPr>
            <p:ph type="title"/>
          </p:nvPr>
        </p:nvSpPr>
        <p:spPr>
          <a:xfrm>
            <a:off x="321185" y="115876"/>
            <a:ext cx="11066455" cy="104257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9030343" y="6465429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933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‹#›</a:t>
            </a:fld>
            <a:endParaRPr lang="en-US" sz="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4FEA3-4C7A-44CB-897D-166D2A7614E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583" y="6265337"/>
            <a:ext cx="1694749" cy="3883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29360-CEFF-4F37-9CB9-690360384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757" y="1274566"/>
            <a:ext cx="11129052" cy="499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6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3" r:id="rId14"/>
  </p:sldLayoutIdLst>
  <p:transition>
    <p:wipe dir="r"/>
  </p:transition>
  <p:hf sldNum="0" hdr="0" ftr="0" dt="0"/>
  <p:txStyles>
    <p:titleStyle>
      <a:lvl1pPr algn="l" defTabSz="1166255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US" sz="3467" b="1" kern="1200" dirty="0">
          <a:solidFill>
            <a:srgbClr val="3574BA"/>
          </a:solidFill>
          <a:effectLst/>
          <a:latin typeface="+mj-lt"/>
          <a:ea typeface="+mn-ea"/>
          <a:cs typeface="Arial"/>
        </a:defRPr>
      </a:lvl1pPr>
      <a:lvl2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2pPr>
      <a:lvl3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3pPr>
      <a:lvl4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4pPr>
      <a:lvl5pPr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5pPr>
      <a:lvl6pPr marL="609585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6pPr>
      <a:lvl7pPr marL="1219170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7pPr>
      <a:lvl8pPr marL="1828754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8pPr>
      <a:lvl9pPr marL="2438339" algn="l" defTabSz="11662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141414"/>
          </a:solidFill>
          <a:latin typeface="Arial" charset="0"/>
        </a:defRPr>
      </a:lvl9pPr>
    </p:titleStyle>
    <p:bodyStyle>
      <a:lvl1pPr marL="304792" indent="-304792" algn="l" defTabSz="1166255" rtl="0" eaLnBrk="1" fontAlgn="base" hangingPunct="1">
        <a:spcBef>
          <a:spcPts val="0"/>
        </a:spcBef>
        <a:spcAft>
          <a:spcPts val="800"/>
        </a:spcAft>
        <a:buClr>
          <a:srgbClr val="3075BB"/>
        </a:buClr>
        <a:buSzPct val="100000"/>
        <a:buFont typeface="Arial" panose="020B0604020202020204" pitchFamily="34" charset="0"/>
        <a:buChar char="•"/>
        <a:tabLst>
          <a:tab pos="461422" algn="l"/>
        </a:tabLst>
        <a:defRPr lang="en-US" sz="2933" b="0" dirty="0" smtClean="0">
          <a:solidFill>
            <a:srgbClr val="4D4D4D"/>
          </a:solidFill>
          <a:effectLst/>
          <a:latin typeface="+mn-lt"/>
          <a:ea typeface="+mn-ea"/>
          <a:cs typeface="+mn-cs"/>
        </a:defRPr>
      </a:lvl1pPr>
      <a:lvl2pPr marL="694927" indent="-304792" algn="l" defTabSz="1166255" rtl="0" eaLnBrk="1" fontAlgn="base" hangingPunct="1">
        <a:spcBef>
          <a:spcPts val="0"/>
        </a:spcBef>
        <a:spcAft>
          <a:spcPts val="800"/>
        </a:spcAft>
        <a:buClrTx/>
        <a:buSzPct val="80000"/>
        <a:buFont typeface="Arial" panose="020B0604020202020204" pitchFamily="34" charset="0"/>
        <a:buChar char="−"/>
        <a:tabLst>
          <a:tab pos="463539" algn="l"/>
        </a:tabLst>
        <a:defRPr lang="en-US" sz="2933" b="0" dirty="0" smtClean="0">
          <a:solidFill>
            <a:srgbClr val="4D4D4D"/>
          </a:solidFill>
          <a:effectLst/>
          <a:latin typeface="+mn-lt"/>
          <a:ea typeface="+mn-ea"/>
          <a:cs typeface="+mn-cs"/>
        </a:defRPr>
      </a:lvl2pPr>
      <a:lvl3pPr marL="914377" indent="-280409" algn="l" defTabSz="1166255" rtl="0" eaLnBrk="1" fontAlgn="base" hangingPunct="1">
        <a:spcBef>
          <a:spcPts val="0"/>
        </a:spcBef>
        <a:spcAft>
          <a:spcPts val="800"/>
        </a:spcAft>
        <a:buClrTx/>
        <a:buSzPct val="80000"/>
        <a:buFont typeface="Arial" panose="020B0604020202020204" pitchFamily="34" charset="0"/>
        <a:buChar char="−"/>
        <a:tabLst>
          <a:tab pos="461422" algn="l"/>
        </a:tabLst>
        <a:defRPr lang="en-US" sz="2667" b="0" dirty="0" smtClean="0">
          <a:solidFill>
            <a:srgbClr val="4D4D4D"/>
          </a:solidFill>
          <a:effectLst/>
          <a:latin typeface="+mn-lt"/>
          <a:ea typeface="+mn-ea"/>
          <a:cs typeface="+mn-cs"/>
        </a:defRPr>
      </a:lvl3pPr>
      <a:lvl4pPr marL="1147205" indent="-232828" algn="l" defTabSz="1166255" rtl="0" eaLnBrk="1" fontAlgn="base" hangingPunct="1"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tabLst>
          <a:tab pos="461422" algn="l"/>
        </a:tabLst>
        <a:defRPr lang="en-US" sz="2667" b="0" dirty="0" smtClean="0">
          <a:solidFill>
            <a:srgbClr val="4D4D4D"/>
          </a:solidFill>
          <a:effectLst/>
          <a:latin typeface="+mn-lt"/>
          <a:ea typeface="+mn-ea"/>
          <a:cs typeface="+mn-cs"/>
        </a:defRPr>
      </a:lvl4pPr>
      <a:lvl5pPr marL="1377916" indent="-230712" algn="l" defTabSz="1166255" rtl="0" eaLnBrk="1" fontAlgn="base" hangingPunct="1">
        <a:spcBef>
          <a:spcPts val="0"/>
        </a:spcBef>
        <a:spcAft>
          <a:spcPts val="800"/>
        </a:spcAft>
        <a:buClrTx/>
        <a:buFont typeface="Arial" panose="020B0604020202020204" pitchFamily="34" charset="0"/>
        <a:buChar char="•"/>
        <a:tabLst>
          <a:tab pos="461422" algn="l"/>
        </a:tabLst>
        <a:defRPr lang="en-US" sz="2667" b="0" dirty="0" smtClean="0">
          <a:solidFill>
            <a:srgbClr val="4D4D4D"/>
          </a:solidFill>
          <a:effectLst/>
          <a:latin typeface="+mn-lt"/>
          <a:ea typeface="+mn-ea"/>
          <a:cs typeface="+mn-cs"/>
        </a:defRPr>
      </a:lvl5pPr>
      <a:lvl6pPr marL="3435265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6pPr>
      <a:lvl7pPr marL="4044850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7pPr>
      <a:lvl8pPr marL="4654434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8pPr>
      <a:lvl9pPr marL="5264019" indent="-313259" algn="l" defTabSz="1166255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461422" algn="l"/>
        </a:tabLst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CAE03-8F8C-420E-ABEE-290D5586929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9" y="6448733"/>
            <a:ext cx="2280988" cy="213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858F2-A0F1-4C39-BFB7-F7C75F634E6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20" y="6052459"/>
            <a:ext cx="1960881" cy="805541"/>
          </a:xfrm>
          <a:prstGeom prst="rect">
            <a:avLst/>
          </a:prstGeom>
        </p:spPr>
      </p:pic>
      <p:sp>
        <p:nvSpPr>
          <p:cNvPr id="9" name="Title Placeholder 65">
            <a:extLst>
              <a:ext uri="{FF2B5EF4-FFF2-40B4-BE49-F238E27FC236}">
                <a16:creationId xmlns:a16="http://schemas.microsoft.com/office/drawing/2014/main" id="{1432135A-0349-4BF6-863F-63CAA66B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86" y="115877"/>
            <a:ext cx="11066455" cy="104257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B6701CB7-F0CA-4747-B887-2BAA6796E3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68735" y="6513811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4FE6C599-8330-4662-B709-8FF78A0CA4E6}" type="slidenum">
              <a:rPr lang="en-US" sz="933" b="0" smtClean="0">
                <a:solidFill>
                  <a:srgbClr val="FFFFFF"/>
                </a:solidFill>
                <a:effectLst/>
                <a:latin typeface="Arial"/>
              </a:rPr>
              <a:pPr algn="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400" b="0" dirty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C3AF2F35-45DD-40E2-A684-BCD36A4CC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3021" y="6498042"/>
            <a:ext cx="7668766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33" b="0" dirty="0">
                <a:solidFill>
                  <a:srgbClr val="000000"/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933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0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6858F2-A0F1-4C39-BFB7-F7C75F634E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20" y="6052459"/>
            <a:ext cx="1960881" cy="805541"/>
          </a:xfrm>
          <a:prstGeom prst="rect">
            <a:avLst/>
          </a:prstGeom>
        </p:spPr>
      </p:pic>
      <p:sp>
        <p:nvSpPr>
          <p:cNvPr id="8" name="Rectangle 48">
            <a:extLst>
              <a:ext uri="{FF2B5EF4-FFF2-40B4-BE49-F238E27FC236}">
                <a16:creationId xmlns:a16="http://schemas.microsoft.com/office/drawing/2014/main" id="{4100133D-B059-4DE0-AE33-5AF470D884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913" y="662867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33" b="0" dirty="0">
                <a:solidFill>
                  <a:srgbClr val="000000"/>
                </a:solidFill>
                <a:effectLst/>
                <a:latin typeface="Arial"/>
              </a:rPr>
              <a:t>Proprietary information of Ingram Micro Inc. — Do not distribute or duplicate without Ingram Micro's express written permission.</a:t>
            </a:r>
            <a:endParaRPr lang="en-US" sz="933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9" name="Title Placeholder 65">
            <a:extLst>
              <a:ext uri="{FF2B5EF4-FFF2-40B4-BE49-F238E27FC236}">
                <a16:creationId xmlns:a16="http://schemas.microsoft.com/office/drawing/2014/main" id="{1432135A-0349-4BF6-863F-63CAA66B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86" y="115877"/>
            <a:ext cx="11066455" cy="104257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B6701CB7-F0CA-4747-B887-2BAA6796E3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68735" y="6513811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4FE6C599-8330-4662-B709-8FF78A0CA4E6}" type="slidenum">
              <a:rPr lang="en-US" sz="933" b="0" smtClean="0">
                <a:solidFill>
                  <a:srgbClr val="FFFFFF"/>
                </a:solidFill>
                <a:effectLst/>
                <a:latin typeface="Arial"/>
              </a:rPr>
              <a:pPr algn="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400" b="0" dirty="0">
              <a:solidFill>
                <a:srgbClr val="FFFFFF"/>
              </a:solidFill>
              <a:effectLst/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4BAB03-1D14-4C65-81B0-6AFB25C4E9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86" y="6498797"/>
            <a:ext cx="1271063" cy="2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7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6858F2-A0F1-4C39-BFB7-F7C75F634E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231120" y="6052459"/>
            <a:ext cx="1960881" cy="805541"/>
          </a:xfrm>
          <a:prstGeom prst="rect">
            <a:avLst/>
          </a:prstGeom>
        </p:spPr>
      </p:pic>
      <p:sp>
        <p:nvSpPr>
          <p:cNvPr id="8" name="Rectangle 48">
            <a:extLst>
              <a:ext uri="{FF2B5EF4-FFF2-40B4-BE49-F238E27FC236}">
                <a16:creationId xmlns:a16="http://schemas.microsoft.com/office/drawing/2014/main" id="{4100133D-B059-4DE0-AE33-5AF470D884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913" y="6498042"/>
            <a:ext cx="6772688" cy="14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33" b="0" dirty="0">
                <a:solidFill>
                  <a:srgbClr val="000000"/>
                </a:solidFill>
                <a:effectLst/>
                <a:latin typeface="Arial"/>
              </a:rPr>
              <a:t>Proprietary information of Ingram Micro Inc. — Do not distribute or duplicate without Ingram Micro's express written permission.</a:t>
            </a:r>
            <a:endParaRPr lang="en-US" sz="933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9" name="Title Placeholder 65">
            <a:extLst>
              <a:ext uri="{FF2B5EF4-FFF2-40B4-BE49-F238E27FC236}">
                <a16:creationId xmlns:a16="http://schemas.microsoft.com/office/drawing/2014/main" id="{1432135A-0349-4BF6-863F-63CAA66B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86" y="115877"/>
            <a:ext cx="11066455" cy="1042571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B6701CB7-F0CA-4747-B887-2BAA6796E3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68735" y="6513811"/>
            <a:ext cx="528557" cy="248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0649" tIns="59267" rIns="120649" bIns="59267" anchor="b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fld id="{4FE6C599-8330-4662-B709-8FF78A0CA4E6}" type="slidenum">
              <a:rPr lang="en-US" sz="933" b="0" smtClean="0">
                <a:solidFill>
                  <a:srgbClr val="FFFFFF"/>
                </a:solidFill>
                <a:effectLst/>
                <a:latin typeface="Arial"/>
              </a:rPr>
              <a:pPr algn="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400" b="0" dirty="0">
              <a:solidFill>
                <a:srgbClr val="FFFFFF"/>
              </a:solidFill>
              <a:effectLst/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4BAB03-1D14-4C65-81B0-6AFB25C4E9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86" y="6368167"/>
            <a:ext cx="1271063" cy="2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rester.com/blogs/introducing-the-forrester-new-tech-extended-detection-and-response-xdr-a-battle-between-precedent-and-innov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01844F-4757-334E-3A00-F03B0DBC0C45}"/>
              </a:ext>
            </a:extLst>
          </p:cNvPr>
          <p:cNvSpPr txBox="1"/>
          <p:nvPr/>
        </p:nvSpPr>
        <p:spPr>
          <a:xfrm>
            <a:off x="1008668" y="2905780"/>
            <a:ext cx="919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sng" baseline="0" dirty="0">
                <a:solidFill>
                  <a:schemeClr val="bg1"/>
                </a:solidFill>
                <a:effectLst/>
              </a:rPr>
              <a:t>Extended Detection </a:t>
            </a:r>
            <a:r>
              <a:rPr lang="en-US" sz="2800" b="0" i="0" baseline="0" dirty="0">
                <a:solidFill>
                  <a:schemeClr val="bg1"/>
                </a:solidFill>
                <a:effectLst/>
              </a:rPr>
              <a:t>and </a:t>
            </a:r>
            <a:r>
              <a:rPr lang="en-US" sz="2800" b="0" i="0" u="sng" baseline="0" dirty="0">
                <a:solidFill>
                  <a:schemeClr val="bg1"/>
                </a:solidFill>
                <a:effectLst/>
              </a:rPr>
              <a:t>Response</a:t>
            </a:r>
            <a:r>
              <a:rPr lang="en-US" sz="2800" b="0" i="0" baseline="0" dirty="0">
                <a:solidFill>
                  <a:schemeClr val="bg1"/>
                </a:solidFill>
                <a:effectLst/>
              </a:rPr>
              <a:t> (XDR)</a:t>
            </a:r>
            <a:endParaRPr lang="en-US" sz="2000" b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  <a:effectLst/>
              </a:rPr>
              <a:t>Ingram Micro CoE Belgrade</a:t>
            </a:r>
            <a:r>
              <a:rPr lang="en-US" sz="2000" b="0" i="0" baseline="0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40ABB-C9BA-D47F-22F6-5C36AB77AADF}"/>
              </a:ext>
            </a:extLst>
          </p:cNvPr>
          <p:cNvSpPr txBox="1"/>
          <p:nvPr/>
        </p:nvSpPr>
        <p:spPr>
          <a:xfrm>
            <a:off x="9883943" y="6015808"/>
            <a:ext cx="1894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effectLst/>
              </a:rPr>
              <a:t>Time: ~20 min.</a:t>
            </a:r>
          </a:p>
        </p:txBody>
      </p:sp>
      <p:pic>
        <p:nvPicPr>
          <p:cNvPr id="1026" name="Picture 2" descr="Background Image">
            <a:extLst>
              <a:ext uri="{FF2B5EF4-FFF2-40B4-BE49-F238E27FC236}">
                <a16:creationId xmlns:a16="http://schemas.microsoft.com/office/drawing/2014/main" id="{F46EAD17-ECBA-6302-BB92-0E97B02B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149217"/>
            <a:ext cx="7466364" cy="18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888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8EC6-6DF9-CD37-91EA-79F3726B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Cyber </a:t>
            </a:r>
            <a:r>
              <a:rPr lang="en-US"/>
              <a:t>Security </a:t>
            </a:r>
            <a:r>
              <a:rPr lang="sr-Latn-RS"/>
              <a:t>in Digital Edge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A2C3-88CD-FA37-E533-2573BFD042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Aptos" panose="020B0004020202020204" pitchFamily="34" charset="0"/>
              <a:buChar char="☑"/>
            </a:pPr>
            <a:r>
              <a:rPr lang="sr-Latn-RS" sz="2800" dirty="0"/>
              <a:t> </a:t>
            </a:r>
            <a:r>
              <a:rPr lang="en-US" sz="2800" dirty="0"/>
              <a:t>Security should be viewed as an element of business management rather than an</a:t>
            </a:r>
            <a:r>
              <a:rPr lang="sr-Latn-RS" sz="2800" dirty="0"/>
              <a:t> </a:t>
            </a:r>
            <a:r>
              <a:rPr lang="en-US" sz="2800" dirty="0"/>
              <a:t>IT concern</a:t>
            </a:r>
            <a:r>
              <a:rPr lang="sr-Latn-RS" sz="2800" dirty="0"/>
              <a:t>.</a:t>
            </a:r>
          </a:p>
          <a:p>
            <a:pPr>
              <a:buFont typeface="Aptos" panose="020B0004020202020204" pitchFamily="34" charset="0"/>
              <a:buChar char="☑"/>
            </a:pPr>
            <a:r>
              <a:rPr lang="sr-Latn-RS" sz="2800" dirty="0"/>
              <a:t> </a:t>
            </a:r>
            <a:r>
              <a:rPr lang="en-US" sz="2800" dirty="0"/>
              <a:t>Security is a journey, not a finish line</a:t>
            </a:r>
            <a:r>
              <a:rPr lang="sr-Latn-RS" sz="2800" dirty="0"/>
              <a:t> – continuous improvement</a:t>
            </a:r>
          </a:p>
          <a:p>
            <a:pPr>
              <a:buFont typeface="Aptos" panose="020B0004020202020204" pitchFamily="34" charset="0"/>
              <a:buChar char="☑"/>
            </a:pPr>
            <a:r>
              <a:rPr lang="sr-Latn-RS" sz="2800" dirty="0"/>
              <a:t> </a:t>
            </a:r>
            <a:r>
              <a:rPr lang="en-US" sz="2800" dirty="0"/>
              <a:t>Cybersecurity based on risk-management approach [</a:t>
            </a:r>
            <a:r>
              <a:rPr lang="en-US" sz="2800" b="1" dirty="0"/>
              <a:t>NIS2 Article 21</a:t>
            </a:r>
            <a:r>
              <a:rPr lang="en-US" sz="2800" dirty="0"/>
              <a:t>]</a:t>
            </a:r>
            <a:endParaRPr lang="sr-Latn-RS" sz="2800" dirty="0"/>
          </a:p>
          <a:p>
            <a:pPr>
              <a:buFont typeface="Aptos" panose="020B0004020202020204" pitchFamily="34" charset="0"/>
              <a:buChar char="☑"/>
            </a:pPr>
            <a:r>
              <a:rPr lang="sr-Latn-RS" sz="2800" dirty="0"/>
              <a:t> </a:t>
            </a:r>
            <a:r>
              <a:rPr lang="en-US" sz="2800" dirty="0"/>
              <a:t>Cyber threat trends</a:t>
            </a:r>
            <a:r>
              <a:rPr lang="sr-Latn-RS" sz="2800" dirty="0"/>
              <a:t>:</a:t>
            </a:r>
          </a:p>
          <a:p>
            <a:pPr lvl="1">
              <a:buFont typeface="Aptos" panose="020B0004020202020204" pitchFamily="34" charset="0"/>
              <a:buChar char="☐"/>
            </a:pPr>
            <a:r>
              <a:rPr lang="sr-Latn-RS" dirty="0"/>
              <a:t> Endpoint security,</a:t>
            </a:r>
          </a:p>
          <a:p>
            <a:pPr lvl="1">
              <a:buFont typeface="Aptos" panose="020B0004020202020204" pitchFamily="34" charset="0"/>
              <a:buChar char="☐"/>
            </a:pPr>
            <a:r>
              <a:rPr lang="sr-Latn-RS" dirty="0"/>
              <a:t> Digital identity,</a:t>
            </a:r>
          </a:p>
          <a:p>
            <a:pPr lvl="1">
              <a:buFont typeface="Aptos" panose="020B0004020202020204" pitchFamily="34" charset="0"/>
              <a:buChar char="☐"/>
            </a:pPr>
            <a:r>
              <a:rPr lang="sr-Latn-RS" dirty="0"/>
              <a:t> Cyber sercurity training and awareness,</a:t>
            </a:r>
          </a:p>
          <a:p>
            <a:pPr lvl="1">
              <a:buFont typeface="Aptos" panose="020B0004020202020204" pitchFamily="34" charset="0"/>
              <a:buChar char="☐"/>
            </a:pPr>
            <a:r>
              <a:rPr lang="sr-Latn-RS" dirty="0"/>
              <a:t> Zero trus model,</a:t>
            </a:r>
          </a:p>
          <a:p>
            <a:pPr lvl="1">
              <a:buFont typeface="Aptos" panose="020B0004020202020204" pitchFamily="34" charset="0"/>
              <a:buChar char="☐"/>
            </a:pPr>
            <a:r>
              <a:rPr lang="sr-Latn-RS" dirty="0"/>
              <a:t> </a:t>
            </a:r>
            <a:r>
              <a:rPr lang="en-US" dirty="0"/>
              <a:t>Robust cryptography</a:t>
            </a:r>
            <a:r>
              <a:rPr lang="sr-Latn-RS" dirty="0"/>
              <a:t>,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118879B-D5F8-CACD-7A95-1F65D73D7E86}"/>
              </a:ext>
            </a:extLst>
          </p:cNvPr>
          <p:cNvSpPr/>
          <p:nvPr/>
        </p:nvSpPr>
        <p:spPr>
          <a:xfrm rot="5400000">
            <a:off x="4306126" y="3265159"/>
            <a:ext cx="521807" cy="149086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1A7F-8942-B932-EC36-C490A46D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D20F-AFA8-1BD6-7BBF-EB695BA4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Check Point</a:t>
            </a:r>
          </a:p>
          <a:p>
            <a:r>
              <a:rPr lang="en-US" sz="2400" dirty="0">
                <a:latin typeface="Aptos" panose="020B0004020202020204" pitchFamily="34" charset="0"/>
              </a:rPr>
              <a:t>Palo Alto</a:t>
            </a:r>
          </a:p>
          <a:p>
            <a:r>
              <a:rPr lang="en-US" sz="2400" dirty="0">
                <a:latin typeface="Aptos" panose="020B0004020202020204" pitchFamily="34" charset="0"/>
              </a:rPr>
              <a:t>Kaspersky</a:t>
            </a:r>
            <a:endParaRPr lang="sr-Latn-RS" sz="2400" dirty="0">
              <a:latin typeface="Aptos" panose="020B0004020202020204" pitchFamily="34" charset="0"/>
            </a:endParaRPr>
          </a:p>
          <a:p>
            <a:r>
              <a:rPr lang="sr-Latn-RS" sz="2400" dirty="0">
                <a:latin typeface="Aptos" panose="020B0004020202020204" pitchFamily="34" charset="0"/>
              </a:rPr>
              <a:t>Fortinet</a:t>
            </a:r>
          </a:p>
          <a:p>
            <a:r>
              <a:rPr lang="sr-Latn-RS" sz="2400" dirty="0">
                <a:latin typeface="Aptos" panose="020B0004020202020204" pitchFamily="34" charset="0"/>
              </a:rPr>
              <a:t>CrowdStrike</a:t>
            </a: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Cisco</a:t>
            </a:r>
          </a:p>
          <a:p>
            <a:r>
              <a:rPr lang="en-US" sz="2400" dirty="0">
                <a:latin typeface="Aptos" panose="020B0004020202020204" pitchFamily="34" charset="0"/>
              </a:rPr>
              <a:t>YouTube</a:t>
            </a:r>
          </a:p>
          <a:p>
            <a:r>
              <a:rPr lang="en-US" sz="2400" dirty="0">
                <a:latin typeface="Aptos" panose="020B0004020202020204" pitchFamily="34" charset="0"/>
              </a:rPr>
              <a:t>IBM</a:t>
            </a:r>
          </a:p>
          <a:p>
            <a:r>
              <a:rPr lang="en-US" sz="2400" dirty="0">
                <a:latin typeface="Aptos" panose="020B0004020202020204" pitchFamily="34" charset="0"/>
                <a:hlinkClick r:id="rId3"/>
              </a:rPr>
              <a:t>https://www.forrester.com/blogs/</a:t>
            </a: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857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C4D0-D9AE-8B0E-F81F-2669C51C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  <a:r>
              <a:rPr lang="sr-Latn-RS" dirty="0"/>
              <a:t>: </a:t>
            </a:r>
            <a:r>
              <a:rPr lang="en-US" dirty="0"/>
              <a:t>Extended Detection and Response (XDR)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C3DD-A243-D47A-BA52-EFB54209B5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/>
              <a:t>IDC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"The most basic definition of XDR is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 collecting of telemetry from multiple security tools</a:t>
            </a: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the application of analytics to the collected and homogenized data to arrive at a detection of maliciousness, and the response to and remediation of that maliciousness." –IDC, 2023</a:t>
            </a:r>
          </a:p>
          <a:p>
            <a:pPr marL="285750" lvl="1" indent="-285750">
              <a:spcBef>
                <a:spcPts val="1000"/>
              </a:spcBef>
            </a:pPr>
            <a:r>
              <a:rPr lang="en-US" b="1" dirty="0"/>
              <a:t>Forrester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evolution of EDR</a:t>
            </a: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which optimizes threat detection, investigation, response, and hunting in real time. XDR unifies security-relevant endpoint detections with telemetry from security and business tools such as network analysis and visibility (NAV), email security, identity and access management, cloud security, and more. It is a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cloud-native platform built on big data infrastructure </a:t>
            </a: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to provide security teams with flexibility, scalability, and opportunities for automation.</a:t>
            </a:r>
          </a:p>
          <a:p>
            <a:pPr marL="285750" lvl="1" indent="-285750">
              <a:spcBef>
                <a:spcPts val="1000"/>
              </a:spcBef>
            </a:pPr>
            <a:r>
              <a:rPr lang="en-US" b="1" dirty="0"/>
              <a:t>GARTNER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Extended detection and response (XDR) delivers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security incident detection and automated response capabilities </a:t>
            </a: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for security infrastructure.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XDR integrates threat intelligence and telemetry data from multiple sources with security analytics to provide contextualization and correlation of security alerts</a:t>
            </a:r>
            <a:r>
              <a:rPr lang="en-US" sz="1800" i="1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XDR must include native sensors and can be delivered on-premises or as a SaaS offering. Typically, it is </a:t>
            </a:r>
            <a:r>
              <a:rPr lang="en-US" sz="1800" i="1" u="sng" dirty="0">
                <a:solidFill>
                  <a:srgbClr val="1F2733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deployed by organizations with smaller security teams.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77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>
            <a:extLst>
              <a:ext uri="{FF2B5EF4-FFF2-40B4-BE49-F238E27FC236}">
                <a16:creationId xmlns:a16="http://schemas.microsoft.com/office/drawing/2014/main" id="{62E7528E-7BE8-43BD-EEC1-B8A1AE8F4F4E}"/>
              </a:ext>
            </a:extLst>
          </p:cNvPr>
          <p:cNvSpPr/>
          <p:nvPr/>
        </p:nvSpPr>
        <p:spPr>
          <a:xfrm>
            <a:off x="891100" y="2566649"/>
            <a:ext cx="1309476" cy="65368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99AA8-8665-0826-88C7-4D381A95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endpoint protection…</a:t>
            </a:r>
            <a:br>
              <a:rPr lang="en-US" dirty="0"/>
            </a:br>
            <a:endParaRPr lang="en-US" sz="2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153820-B2CC-FC74-56B6-848C72345EB9}"/>
              </a:ext>
            </a:extLst>
          </p:cNvPr>
          <p:cNvSpPr/>
          <p:nvPr/>
        </p:nvSpPr>
        <p:spPr>
          <a:xfrm>
            <a:off x="2544906" y="1994291"/>
            <a:ext cx="2275156" cy="2041923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41" name="Graphic 40" descr="Bug outline">
            <a:extLst>
              <a:ext uri="{FF2B5EF4-FFF2-40B4-BE49-F238E27FC236}">
                <a16:creationId xmlns:a16="http://schemas.microsoft.com/office/drawing/2014/main" id="{63064AAC-F732-148B-CBB3-BDD7AD607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830" y="2696064"/>
            <a:ext cx="351674" cy="351674"/>
          </a:xfrm>
          <a:prstGeom prst="rect">
            <a:avLst/>
          </a:prstGeom>
        </p:spPr>
      </p:pic>
      <p:pic>
        <p:nvPicPr>
          <p:cNvPr id="44" name="Graphic 43" descr="Usb Stick outline">
            <a:extLst>
              <a:ext uri="{FF2B5EF4-FFF2-40B4-BE49-F238E27FC236}">
                <a16:creationId xmlns:a16="http://schemas.microsoft.com/office/drawing/2014/main" id="{406EF9A6-23F2-51EB-C290-FF50C1C4D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3043" y="3546646"/>
            <a:ext cx="914400" cy="914400"/>
          </a:xfrm>
          <a:prstGeom prst="rect">
            <a:avLst/>
          </a:prstGeom>
        </p:spPr>
      </p:pic>
      <p:pic>
        <p:nvPicPr>
          <p:cNvPr id="46" name="Graphic 45" descr="Network diagram outline">
            <a:extLst>
              <a:ext uri="{FF2B5EF4-FFF2-40B4-BE49-F238E27FC236}">
                <a16:creationId xmlns:a16="http://schemas.microsoft.com/office/drawing/2014/main" id="{CC78044A-AC7E-6D09-BD44-95144B226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34996" y="1257300"/>
            <a:ext cx="914400" cy="914400"/>
          </a:xfrm>
          <a:prstGeom prst="rect">
            <a:avLst/>
          </a:prstGeom>
        </p:spPr>
      </p:pic>
      <p:pic>
        <p:nvPicPr>
          <p:cNvPr id="57" name="Graphic 56" descr="Bug outline">
            <a:extLst>
              <a:ext uri="{FF2B5EF4-FFF2-40B4-BE49-F238E27FC236}">
                <a16:creationId xmlns:a16="http://schemas.microsoft.com/office/drawing/2014/main" id="{60DE119D-6C98-1AA3-D32D-8D872D1F6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8559" y="3877609"/>
            <a:ext cx="351674" cy="351674"/>
          </a:xfrm>
          <a:prstGeom prst="rect">
            <a:avLst/>
          </a:prstGeom>
        </p:spPr>
      </p:pic>
      <p:pic>
        <p:nvPicPr>
          <p:cNvPr id="58" name="Graphic 57" descr="Bug outline">
            <a:extLst>
              <a:ext uri="{FF2B5EF4-FFF2-40B4-BE49-F238E27FC236}">
                <a16:creationId xmlns:a16="http://schemas.microsoft.com/office/drawing/2014/main" id="{6BE4DF7C-CBD0-0D07-CFF9-F51C69E2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536" y="1538663"/>
            <a:ext cx="351674" cy="35167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80BCAC0-CF9D-57D2-8331-D9C611E42241}"/>
              </a:ext>
            </a:extLst>
          </p:cNvPr>
          <p:cNvSpPr txBox="1"/>
          <p:nvPr/>
        </p:nvSpPr>
        <p:spPr>
          <a:xfrm>
            <a:off x="5014025" y="1299711"/>
            <a:ext cx="3933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Endpoint Protection (EP)</a:t>
            </a:r>
            <a:endParaRPr lang="en-US" sz="2400" dirty="0"/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DCBF9274-35C6-1F12-F898-F031D7D73DDE}"/>
              </a:ext>
            </a:extLst>
          </p:cNvPr>
          <p:cNvCxnSpPr>
            <a:cxnSpLocks/>
            <a:endCxn id="33" idx="7"/>
          </p:cNvCxnSpPr>
          <p:nvPr/>
        </p:nvCxnSpPr>
        <p:spPr>
          <a:xfrm rot="10800000" flipV="1">
            <a:off x="4486873" y="1799712"/>
            <a:ext cx="4460844" cy="493611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5" name="Graphic 64" descr="Laptop outline">
            <a:extLst>
              <a:ext uri="{FF2B5EF4-FFF2-40B4-BE49-F238E27FC236}">
                <a16:creationId xmlns:a16="http://schemas.microsoft.com/office/drawing/2014/main" id="{293734E1-400D-9FB9-B3E1-194A13E10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7453" y="1898590"/>
            <a:ext cx="1953534" cy="1953534"/>
          </a:xfrm>
          <a:prstGeom prst="rect">
            <a:avLst/>
          </a:prstGeom>
        </p:spPr>
      </p:pic>
      <p:pic>
        <p:nvPicPr>
          <p:cNvPr id="66" name="Graphic 65" descr="Lock outline">
            <a:extLst>
              <a:ext uri="{FF2B5EF4-FFF2-40B4-BE49-F238E27FC236}">
                <a16:creationId xmlns:a16="http://schemas.microsoft.com/office/drawing/2014/main" id="{98E02E13-5D27-7C9F-F0F4-E6DFA48DD5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79925" y="2471180"/>
            <a:ext cx="648589" cy="64858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BF38020-1211-BBCD-4196-2F0F13903A09}"/>
              </a:ext>
            </a:extLst>
          </p:cNvPr>
          <p:cNvSpPr txBox="1"/>
          <p:nvPr/>
        </p:nvSpPr>
        <p:spPr>
          <a:xfrm>
            <a:off x="5044725" y="1878220"/>
            <a:ext cx="56876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signature-based detection (malicious files, domains, IP…)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anomaly detection identifies malware based on unusual or malicious functionality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provide tools for incident investigation and response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⮽"/>
            </a:pPr>
            <a:r>
              <a:rPr lang="en-US" sz="1600" b="0" u="sng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fileless malware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⮽"/>
            </a:pPr>
            <a:r>
              <a:rPr lang="en-US" sz="1600" b="0" u="sng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targeted attack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⮽"/>
            </a:pPr>
            <a:r>
              <a:rPr lang="en-US" sz="1600" b="0" u="sng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multi-host kill chain malware attacks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4E0D490E-1A4D-7D3E-A2D7-820FFBEF4767}"/>
              </a:ext>
            </a:extLst>
          </p:cNvPr>
          <p:cNvCxnSpPr>
            <a:cxnSpLocks/>
            <a:endCxn id="33" idx="5"/>
          </p:cNvCxnSpPr>
          <p:nvPr/>
        </p:nvCxnSpPr>
        <p:spPr>
          <a:xfrm rot="10800000">
            <a:off x="4486873" y="3737182"/>
            <a:ext cx="4460844" cy="515257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CCDC176-BC8A-F020-25F0-DCFA7B95A9FF}"/>
              </a:ext>
            </a:extLst>
          </p:cNvPr>
          <p:cNvSpPr txBox="1"/>
          <p:nvPr/>
        </p:nvSpPr>
        <p:spPr>
          <a:xfrm>
            <a:off x="4990466" y="3805381"/>
            <a:ext cx="5482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Endpoint Detection and Response (EDR)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C4A2293-BAAB-B09C-D2C3-5DBC126F8454}"/>
              </a:ext>
            </a:extLst>
          </p:cNvPr>
          <p:cNvSpPr txBox="1"/>
          <p:nvPr/>
        </p:nvSpPr>
        <p:spPr>
          <a:xfrm>
            <a:off x="5007864" y="4335245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use telemetry data collected from endpoints,</a:t>
            </a: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behavioral analytics, machine learning &amp; artificial intelligence,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threat intelligence (ASM, VS, 3</a:t>
            </a:r>
            <a:r>
              <a:rPr lang="en-US" sz="1600" b="0" baseline="3000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rd</a:t>
            </a: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 party sources…)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Threat Hunting &amp; Advanced reporting (MITRE ATT&amp;CK™)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⮽"/>
            </a:pPr>
            <a:r>
              <a:rPr lang="en-US" sz="1600" b="0" u="sng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Full cyberthreat visibility across your security stack (network, cloud, Email, Endpoint, collaboration</a:t>
            </a:r>
            <a:r>
              <a:rPr lang="en-US" sz="1600" b="0" dirty="0">
                <a:solidFill>
                  <a:srgbClr val="141414"/>
                </a:solidFill>
                <a:effectLst/>
                <a:latin typeface="Aptos" panose="020B0004020202020204" pitchFamily="34" charset="0"/>
              </a:rPr>
              <a:t> …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⮽"/>
            </a:pPr>
            <a:r>
              <a:rPr lang="en-US" sz="1600" b="0" u="sng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multi-stage attack</a:t>
            </a:r>
            <a:endParaRPr lang="en-US" sz="1600" b="0" dirty="0">
              <a:solidFill>
                <a:srgbClr val="141414"/>
              </a:solidFill>
              <a:effectLst/>
              <a:latin typeface="Aptos" panose="020B0004020202020204" pitchFamily="34" charset="0"/>
            </a:endParaRP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endParaRPr lang="en-US" sz="1600" b="0" dirty="0">
              <a:solidFill>
                <a:srgbClr val="141414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7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7FA1-665A-AED4-B35C-B5EEFF4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endpoint protection (EDR - more details)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4ED8AE-617B-FA58-053C-AC28C2DE0895}"/>
              </a:ext>
            </a:extLst>
          </p:cNvPr>
          <p:cNvSpPr/>
          <p:nvPr/>
        </p:nvSpPr>
        <p:spPr>
          <a:xfrm>
            <a:off x="4298992" y="3244913"/>
            <a:ext cx="2275156" cy="2041923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1" name="Graphic 10" descr="Laptop outline">
            <a:extLst>
              <a:ext uri="{FF2B5EF4-FFF2-40B4-BE49-F238E27FC236}">
                <a16:creationId xmlns:a16="http://schemas.microsoft.com/office/drawing/2014/main" id="{C19F31C6-0069-2913-F401-CF8F4D01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607" y="3172314"/>
            <a:ext cx="1953534" cy="1953534"/>
          </a:xfrm>
          <a:prstGeom prst="rect">
            <a:avLst/>
          </a:prstGeom>
        </p:spPr>
      </p:pic>
      <p:pic>
        <p:nvPicPr>
          <p:cNvPr id="12" name="Graphic 11" descr="Lock outline">
            <a:extLst>
              <a:ext uri="{FF2B5EF4-FFF2-40B4-BE49-F238E27FC236}">
                <a16:creationId xmlns:a16="http://schemas.microsoft.com/office/drawing/2014/main" id="{1129456E-90BC-B5D1-95AF-74B951423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5815" y="3747844"/>
            <a:ext cx="648589" cy="648589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EE9B4F87-ADC6-FFCA-06F9-2FEAA2AF1CB5}"/>
              </a:ext>
            </a:extLst>
          </p:cNvPr>
          <p:cNvSpPr/>
          <p:nvPr/>
        </p:nvSpPr>
        <p:spPr>
          <a:xfrm>
            <a:off x="711517" y="1672395"/>
            <a:ext cx="2188999" cy="1257617"/>
          </a:xfrm>
          <a:prstGeom prst="cloud">
            <a:avLst/>
          </a:prstGeom>
          <a:solidFill>
            <a:schemeClr val="bg1"/>
          </a:solidFill>
          <a:ln w="381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Threat clud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5DD84E-5D11-F21F-C121-56A21B914DE7}"/>
              </a:ext>
            </a:extLst>
          </p:cNvPr>
          <p:cNvCxnSpPr>
            <a:cxnSpLocks/>
            <a:stCxn id="15" idx="0"/>
            <a:endCxn id="5" idx="1"/>
          </p:cNvCxnSpPr>
          <p:nvPr/>
        </p:nvCxnSpPr>
        <p:spPr>
          <a:xfrm>
            <a:off x="2898692" y="2301204"/>
            <a:ext cx="1733489" cy="1242742"/>
          </a:xfrm>
          <a:prstGeom prst="straightConnector1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1539556-A7A6-3614-175C-6AA100463258}"/>
              </a:ext>
            </a:extLst>
          </p:cNvPr>
          <p:cNvSpPr txBox="1"/>
          <p:nvPr/>
        </p:nvSpPr>
        <p:spPr>
          <a:xfrm>
            <a:off x="1249974" y="3122315"/>
            <a:ext cx="2935704" cy="107721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buClr>
                <a:srgbClr val="139CFF"/>
              </a:buClr>
              <a:defRPr sz="16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1pPr>
            <a:lvl2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  <a:defRPr sz="16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/>
              <a:t>Signature-based detection:</a:t>
            </a:r>
          </a:p>
          <a:p>
            <a:pPr lvl="1"/>
            <a:r>
              <a:rPr lang="en-US" dirty="0"/>
              <a:t>malicious files, </a:t>
            </a:r>
          </a:p>
          <a:p>
            <a:pPr lvl="1"/>
            <a:r>
              <a:rPr lang="en-US" dirty="0"/>
              <a:t>malicious domains, </a:t>
            </a:r>
          </a:p>
          <a:p>
            <a:pPr lvl="1"/>
            <a:r>
              <a:rPr lang="en-US" dirty="0"/>
              <a:t>malicious IP…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349399FB-BD57-D587-80F5-3E56F13B7106}"/>
              </a:ext>
            </a:extLst>
          </p:cNvPr>
          <p:cNvSpPr/>
          <p:nvPr/>
        </p:nvSpPr>
        <p:spPr>
          <a:xfrm>
            <a:off x="8201426" y="1782700"/>
            <a:ext cx="1431648" cy="909765"/>
          </a:xfrm>
          <a:prstGeom prst="cloud">
            <a:avLst/>
          </a:prstGeom>
          <a:solidFill>
            <a:schemeClr val="bg1"/>
          </a:solidFill>
          <a:ln w="381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EDR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0FD021-22A2-2827-B5D1-6159F0CCD966}"/>
              </a:ext>
            </a:extLst>
          </p:cNvPr>
          <p:cNvCxnSpPr>
            <a:cxnSpLocks/>
            <a:stCxn id="5" idx="7"/>
            <a:endCxn id="20" idx="2"/>
          </p:cNvCxnSpPr>
          <p:nvPr/>
        </p:nvCxnSpPr>
        <p:spPr>
          <a:xfrm flipV="1">
            <a:off x="6240959" y="2237583"/>
            <a:ext cx="1964908" cy="1306363"/>
          </a:xfrm>
          <a:prstGeom prst="straightConnector1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6B54A65-C713-23CE-7F4C-4B4B794537BA}"/>
              </a:ext>
            </a:extLst>
          </p:cNvPr>
          <p:cNvSpPr txBox="1"/>
          <p:nvPr/>
        </p:nvSpPr>
        <p:spPr>
          <a:xfrm>
            <a:off x="6826874" y="3172314"/>
            <a:ext cx="3237973" cy="156966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139CFF"/>
              </a:buClr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Endpoints Telemetry data:</a:t>
            </a: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Processes,</a:t>
            </a: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Executed commands,</a:t>
            </a: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Network connections,</a:t>
            </a: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Files created/accessed,</a:t>
            </a:r>
          </a:p>
          <a:p>
            <a:pPr marL="895335" lvl="1" indent="-285750">
              <a:buClr>
                <a:srgbClr val="139CFF"/>
              </a:buClr>
              <a:buFont typeface="Aptos" panose="020B0004020202020204" pitchFamily="34" charset="0"/>
              <a:buChar char="―"/>
            </a:pPr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Registry modifications.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BAE7C6-E695-2D59-20C2-6D415CABDC2C}"/>
              </a:ext>
            </a:extLst>
          </p:cNvPr>
          <p:cNvCxnSpPr>
            <a:cxnSpLocks/>
          </p:cNvCxnSpPr>
          <p:nvPr/>
        </p:nvCxnSpPr>
        <p:spPr>
          <a:xfrm flipH="1">
            <a:off x="6136089" y="2128410"/>
            <a:ext cx="1766051" cy="1197033"/>
          </a:xfrm>
          <a:prstGeom prst="straightConnector1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765B35C-D779-5E08-0B5F-9C82D68045A0}"/>
              </a:ext>
            </a:extLst>
          </p:cNvPr>
          <p:cNvSpPr txBox="1"/>
          <p:nvPr/>
        </p:nvSpPr>
        <p:spPr>
          <a:xfrm>
            <a:off x="4585221" y="2187178"/>
            <a:ext cx="2188998" cy="830997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Automatic Response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&amp;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Playbooks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2857B-D4B5-932B-A136-733987279893}"/>
              </a:ext>
            </a:extLst>
          </p:cNvPr>
          <p:cNvSpPr txBox="1"/>
          <p:nvPr/>
        </p:nvSpPr>
        <p:spPr>
          <a:xfrm>
            <a:off x="9249667" y="1363843"/>
            <a:ext cx="1973508" cy="38359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8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1pPr>
            <a:lvl2pPr lvl="1" algn="ctr">
              <a:defRPr sz="1600" b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en-US" dirty="0">
                <a:solidFill>
                  <a:srgbClr val="139CFF"/>
                </a:solidFill>
              </a:rPr>
              <a:t>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39E4A-E75D-88D8-1DCD-859300CD1C7E}"/>
              </a:ext>
            </a:extLst>
          </p:cNvPr>
          <p:cNvSpPr txBox="1"/>
          <p:nvPr/>
        </p:nvSpPr>
        <p:spPr>
          <a:xfrm>
            <a:off x="9293308" y="2559687"/>
            <a:ext cx="2436576" cy="38359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8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1pPr>
            <a:lvl2pPr lvl="1" algn="ctr">
              <a:defRPr sz="1600" b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en-US" dirty="0">
                <a:solidFill>
                  <a:srgbClr val="139CFF"/>
                </a:solidFill>
              </a:rPr>
              <a:t>Correlation based on AI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FF0E3-7C87-E9FD-4B20-90C4070BEB90}"/>
              </a:ext>
            </a:extLst>
          </p:cNvPr>
          <p:cNvSpPr txBox="1"/>
          <p:nvPr/>
        </p:nvSpPr>
        <p:spPr>
          <a:xfrm>
            <a:off x="9653113" y="1979395"/>
            <a:ext cx="1973508" cy="38359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8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 algn="ctr">
              <a:lnSpc>
                <a:spcPct val="90000"/>
              </a:lnSpc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behavioral 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35983-B9CA-ADDA-B888-8A006907481F}"/>
              </a:ext>
            </a:extLst>
          </p:cNvPr>
          <p:cNvSpPr txBox="1"/>
          <p:nvPr/>
        </p:nvSpPr>
        <p:spPr>
          <a:xfrm>
            <a:off x="6915386" y="1393364"/>
            <a:ext cx="1973508" cy="383598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800" b="0">
                <a:solidFill>
                  <a:schemeClr val="tx1"/>
                </a:solidFill>
                <a:effectLst/>
                <a:latin typeface="Aptos" panose="020B00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0" lvl="1" algn="ctr">
              <a:lnSpc>
                <a:spcPct val="90000"/>
              </a:lnSpc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Threat intelligence</a:t>
            </a:r>
          </a:p>
        </p:txBody>
      </p:sp>
    </p:spTree>
    <p:extLst>
      <p:ext uri="{BB962C8B-B14F-4D97-AF65-F5344CB8AC3E}">
        <p14:creationId xmlns:p14="http://schemas.microsoft.com/office/powerpoint/2010/main" val="41961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E2C478-150C-C1E4-F357-1996F560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Security</a:t>
            </a:r>
            <a:r>
              <a:rPr lang="sr-Latn-RS" b="1" dirty="0">
                <a:solidFill>
                  <a:schemeClr val="accent1"/>
                </a:solidFill>
              </a:rPr>
              <a:t> Approach</a:t>
            </a:r>
            <a:r>
              <a:rPr lang="en-US" b="1" dirty="0">
                <a:solidFill>
                  <a:schemeClr val="accent1"/>
                </a:solidFill>
              </a:rPr>
              <a:t> with XDR</a:t>
            </a:r>
          </a:p>
        </p:txBody>
      </p:sp>
      <p:pic>
        <p:nvPicPr>
          <p:cNvPr id="3" name="Graphic 2" descr="Laptop outline">
            <a:extLst>
              <a:ext uri="{FF2B5EF4-FFF2-40B4-BE49-F238E27FC236}">
                <a16:creationId xmlns:a16="http://schemas.microsoft.com/office/drawing/2014/main" id="{89062300-8EFC-066D-705C-B2ED6B14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980" y="4773237"/>
            <a:ext cx="914400" cy="914400"/>
          </a:xfrm>
          <a:prstGeom prst="rect">
            <a:avLst/>
          </a:prstGeom>
        </p:spPr>
      </p:pic>
      <p:pic>
        <p:nvPicPr>
          <p:cNvPr id="7" name="Graphic 6" descr="Database outline">
            <a:extLst>
              <a:ext uri="{FF2B5EF4-FFF2-40B4-BE49-F238E27FC236}">
                <a16:creationId xmlns:a16="http://schemas.microsoft.com/office/drawing/2014/main" id="{3817DDE4-41A8-D14F-CA91-D164CD7F2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463" y="4242431"/>
            <a:ext cx="810028" cy="8100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6589F7-6C80-C0A3-499D-D04F9D2E8848}"/>
              </a:ext>
            </a:extLst>
          </p:cNvPr>
          <p:cNvSpPr txBox="1"/>
          <p:nvPr/>
        </p:nvSpPr>
        <p:spPr>
          <a:xfrm>
            <a:off x="799803" y="5895934"/>
            <a:ext cx="1680315" cy="31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EP &amp; EDR</a:t>
            </a:r>
          </a:p>
        </p:txBody>
      </p:sp>
      <p:pic>
        <p:nvPicPr>
          <p:cNvPr id="27" name="Graphic 26" descr="Laptop outline">
            <a:extLst>
              <a:ext uri="{FF2B5EF4-FFF2-40B4-BE49-F238E27FC236}">
                <a16:creationId xmlns:a16="http://schemas.microsoft.com/office/drawing/2014/main" id="{2995CDFB-0263-EAD4-EB48-FEA9A1432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779" y="4790354"/>
            <a:ext cx="914400" cy="914400"/>
          </a:xfrm>
          <a:prstGeom prst="rect">
            <a:avLst/>
          </a:prstGeom>
        </p:spPr>
      </p:pic>
      <p:pic>
        <p:nvPicPr>
          <p:cNvPr id="28" name="Graphic 27" descr="Laptop outline">
            <a:extLst>
              <a:ext uri="{FF2B5EF4-FFF2-40B4-BE49-F238E27FC236}">
                <a16:creationId xmlns:a16="http://schemas.microsoft.com/office/drawing/2014/main" id="{9B2CBF23-4FE5-8E70-05F6-03F1DB734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79" y="4214020"/>
            <a:ext cx="914400" cy="914400"/>
          </a:xfrm>
          <a:prstGeom prst="rect">
            <a:avLst/>
          </a:prstGeom>
        </p:spPr>
      </p:pic>
      <p:sp>
        <p:nvSpPr>
          <p:cNvPr id="31" name="Arrow: Up 30">
            <a:extLst>
              <a:ext uri="{FF2B5EF4-FFF2-40B4-BE49-F238E27FC236}">
                <a16:creationId xmlns:a16="http://schemas.microsoft.com/office/drawing/2014/main" id="{2AE5CF02-0B8A-00BE-CF47-2EA0C5296F53}"/>
              </a:ext>
            </a:extLst>
          </p:cNvPr>
          <p:cNvSpPr/>
          <p:nvPr/>
        </p:nvSpPr>
        <p:spPr>
          <a:xfrm>
            <a:off x="1418581" y="3799669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B754E-E2EA-A330-8A05-50FE725C86A3}"/>
              </a:ext>
            </a:extLst>
          </p:cNvPr>
          <p:cNvSpPr txBox="1"/>
          <p:nvPr/>
        </p:nvSpPr>
        <p:spPr>
          <a:xfrm>
            <a:off x="3347644" y="5895934"/>
            <a:ext cx="1521293" cy="31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NGFW &amp; NDR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08AFE-C472-5F9D-6C49-9B0F2ACA28FF}"/>
              </a:ext>
            </a:extLst>
          </p:cNvPr>
          <p:cNvSpPr txBox="1"/>
          <p:nvPr/>
        </p:nvSpPr>
        <p:spPr>
          <a:xfrm>
            <a:off x="5523203" y="5901678"/>
            <a:ext cx="2046575" cy="31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SIEM &amp; Security tools</a:t>
            </a:r>
          </a:p>
        </p:txBody>
      </p:sp>
      <p:pic>
        <p:nvPicPr>
          <p:cNvPr id="18" name="Graphic 17" descr="Lock outline">
            <a:extLst>
              <a:ext uri="{FF2B5EF4-FFF2-40B4-BE49-F238E27FC236}">
                <a16:creationId xmlns:a16="http://schemas.microsoft.com/office/drawing/2014/main" id="{5E82D3CC-6DB0-66F0-82C2-A7D377100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7007" y="4325656"/>
            <a:ext cx="721431" cy="7214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F491E28-A24A-121F-E44C-7AD59EA68F41}"/>
              </a:ext>
            </a:extLst>
          </p:cNvPr>
          <p:cNvSpPr/>
          <p:nvPr/>
        </p:nvSpPr>
        <p:spPr>
          <a:xfrm>
            <a:off x="5671133" y="5215306"/>
            <a:ext cx="914400" cy="480131"/>
          </a:xfrm>
          <a:prstGeom prst="ellipse">
            <a:avLst/>
          </a:prstGeom>
          <a:solidFill>
            <a:schemeClr val="bg1"/>
          </a:solidFill>
          <a:ln w="38100" cmpd="db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solidFill>
                  <a:schemeClr val="tx1"/>
                </a:solidFill>
                <a:effectLst/>
              </a:rPr>
              <a:t>app sec.</a:t>
            </a:r>
          </a:p>
        </p:txBody>
      </p:sp>
      <p:pic>
        <p:nvPicPr>
          <p:cNvPr id="29" name="Graphic 28" descr="Bug outline">
            <a:extLst>
              <a:ext uri="{FF2B5EF4-FFF2-40B4-BE49-F238E27FC236}">
                <a16:creationId xmlns:a16="http://schemas.microsoft.com/office/drawing/2014/main" id="{72C971B5-C9D2-ED3B-1B3F-22B3CC2FCB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5542" y="1761734"/>
            <a:ext cx="721431" cy="7214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89F3801-BC72-FAE3-7500-75F45B927217}"/>
              </a:ext>
            </a:extLst>
          </p:cNvPr>
          <p:cNvSpPr txBox="1"/>
          <p:nvPr/>
        </p:nvSpPr>
        <p:spPr>
          <a:xfrm>
            <a:off x="9222721" y="637162"/>
            <a:ext cx="2969279" cy="1198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Threat Intelligence</a:t>
            </a:r>
          </a:p>
          <a:p>
            <a:pPr marL="171450" lvl="1" indent="-1714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Latn-RS" sz="12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ATTACK SURFACE MANAGEMENT (ASM)</a:t>
            </a:r>
            <a:endParaRPr lang="en-US" sz="1200" b="0" dirty="0">
              <a:solidFill>
                <a:schemeClr val="tx1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171450" lvl="1" indent="-1714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VULENRABILITY SCANNING (VS)</a:t>
            </a:r>
          </a:p>
          <a:p>
            <a:pPr marL="171450" lvl="1" indent="-17145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THIRD PARTY</a:t>
            </a:r>
            <a:r>
              <a:rPr lang="sr-Latn-RS" sz="1200" b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INTELIGENCE SOURCES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421B0B0-EBBC-4F7F-E855-22259EC465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345" y="5106788"/>
            <a:ext cx="546755" cy="5467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74B596-4B83-E21D-E2C0-E3EF119769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27" y="4340131"/>
            <a:ext cx="2408129" cy="1347333"/>
          </a:xfrm>
          <a:prstGeom prst="rect">
            <a:avLst/>
          </a:prstGeom>
        </p:spPr>
      </p:pic>
      <p:pic>
        <p:nvPicPr>
          <p:cNvPr id="9" name="Graphic 8" descr="Envelope outline">
            <a:extLst>
              <a:ext uri="{FF2B5EF4-FFF2-40B4-BE49-F238E27FC236}">
                <a16:creationId xmlns:a16="http://schemas.microsoft.com/office/drawing/2014/main" id="{507C696A-0EAA-9EAF-C91E-8C145EA65A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1003" y="454097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ACDA8-9216-D3A7-DBA0-DA3430F00845}"/>
              </a:ext>
            </a:extLst>
          </p:cNvPr>
          <p:cNvSpPr txBox="1"/>
          <p:nvPr/>
        </p:nvSpPr>
        <p:spPr>
          <a:xfrm>
            <a:off x="7697637" y="5872787"/>
            <a:ext cx="2623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Email &amp; collaboration tools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501E1-EA1F-CDD6-A986-4606D484B69B}"/>
              </a:ext>
            </a:extLst>
          </p:cNvPr>
          <p:cNvSpPr txBox="1"/>
          <p:nvPr/>
        </p:nvSpPr>
        <p:spPr>
          <a:xfrm>
            <a:off x="10253450" y="5892335"/>
            <a:ext cx="1521293" cy="31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IAM &amp; PAM</a:t>
            </a:r>
          </a:p>
        </p:txBody>
      </p:sp>
      <p:pic>
        <p:nvPicPr>
          <p:cNvPr id="17" name="Graphic 16" descr="Group of men outline">
            <a:extLst>
              <a:ext uri="{FF2B5EF4-FFF2-40B4-BE49-F238E27FC236}">
                <a16:creationId xmlns:a16="http://schemas.microsoft.com/office/drawing/2014/main" id="{BCEDF7EE-7B8C-4B3F-0BB9-60174A2CCB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95542" y="4608783"/>
            <a:ext cx="810028" cy="81002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E0F814D6-4ED3-5603-E696-6FBB94715F90}"/>
              </a:ext>
            </a:extLst>
          </p:cNvPr>
          <p:cNvSpPr/>
          <p:nvPr/>
        </p:nvSpPr>
        <p:spPr>
          <a:xfrm>
            <a:off x="854894" y="1601387"/>
            <a:ext cx="1517904" cy="9144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409DDF-981E-F16D-BF5A-14510A9AD3CF}"/>
              </a:ext>
            </a:extLst>
          </p:cNvPr>
          <p:cNvSpPr txBox="1"/>
          <p:nvPr/>
        </p:nvSpPr>
        <p:spPr>
          <a:xfrm>
            <a:off x="814221" y="1293726"/>
            <a:ext cx="1680315" cy="315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600" b="0" dirty="0">
                <a:solidFill>
                  <a:srgbClr val="139C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CASB &amp; CWPP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B533BB-05C5-7327-7831-0A6D77258F0C}"/>
              </a:ext>
            </a:extLst>
          </p:cNvPr>
          <p:cNvSpPr/>
          <p:nvPr/>
        </p:nvSpPr>
        <p:spPr>
          <a:xfrm>
            <a:off x="321186" y="3089142"/>
            <a:ext cx="11703173" cy="609212"/>
          </a:xfrm>
          <a:prstGeom prst="round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XDR</a:t>
            </a: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2994AFD7-7391-35F6-CD72-820147DE094A}"/>
              </a:ext>
            </a:extLst>
          </p:cNvPr>
          <p:cNvSpPr/>
          <p:nvPr/>
        </p:nvSpPr>
        <p:spPr>
          <a:xfrm rot="10800000">
            <a:off x="1753433" y="3824757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FDB04852-F7F2-2CC4-CBFF-8F5260C0EFD9}"/>
              </a:ext>
            </a:extLst>
          </p:cNvPr>
          <p:cNvSpPr/>
          <p:nvPr/>
        </p:nvSpPr>
        <p:spPr>
          <a:xfrm>
            <a:off x="3802117" y="3767181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1F46479D-875C-98FB-EEAD-75470568886A}"/>
              </a:ext>
            </a:extLst>
          </p:cNvPr>
          <p:cNvSpPr/>
          <p:nvPr/>
        </p:nvSpPr>
        <p:spPr>
          <a:xfrm rot="10800000">
            <a:off x="4136969" y="3811631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76C95E1A-D36C-806A-10A3-ADF569608896}"/>
              </a:ext>
            </a:extLst>
          </p:cNvPr>
          <p:cNvSpPr/>
          <p:nvPr/>
        </p:nvSpPr>
        <p:spPr>
          <a:xfrm>
            <a:off x="6322155" y="3786666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8639593C-2442-F31D-1F11-7C188EE6076C}"/>
              </a:ext>
            </a:extLst>
          </p:cNvPr>
          <p:cNvSpPr/>
          <p:nvPr/>
        </p:nvSpPr>
        <p:spPr>
          <a:xfrm rot="10800000">
            <a:off x="6657007" y="3831116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36F29374-2A05-0261-F8EA-DC1C04301EFD}"/>
              </a:ext>
            </a:extLst>
          </p:cNvPr>
          <p:cNvSpPr/>
          <p:nvPr/>
        </p:nvSpPr>
        <p:spPr>
          <a:xfrm>
            <a:off x="8511524" y="3794805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8C410B68-8063-499D-0996-26E3AE6CA022}"/>
              </a:ext>
            </a:extLst>
          </p:cNvPr>
          <p:cNvSpPr/>
          <p:nvPr/>
        </p:nvSpPr>
        <p:spPr>
          <a:xfrm rot="10800000">
            <a:off x="8846376" y="3839255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24140113-11DA-24E4-ADC7-AF84CBDA64CB}"/>
              </a:ext>
            </a:extLst>
          </p:cNvPr>
          <p:cNvSpPr/>
          <p:nvPr/>
        </p:nvSpPr>
        <p:spPr>
          <a:xfrm>
            <a:off x="10476557" y="3767368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BDB372BB-8CA7-B7A0-4421-F81A5D27C3F5}"/>
              </a:ext>
            </a:extLst>
          </p:cNvPr>
          <p:cNvSpPr/>
          <p:nvPr/>
        </p:nvSpPr>
        <p:spPr>
          <a:xfrm rot="10800000">
            <a:off x="10811409" y="3811818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47ABAA7C-C82D-C6C3-D140-99D2F86DB662}"/>
              </a:ext>
            </a:extLst>
          </p:cNvPr>
          <p:cNvSpPr/>
          <p:nvPr/>
        </p:nvSpPr>
        <p:spPr>
          <a:xfrm rot="10800000">
            <a:off x="1275779" y="2571362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C3BE7235-A2CE-08A6-A2FA-1AACA4D755BE}"/>
              </a:ext>
            </a:extLst>
          </p:cNvPr>
          <p:cNvSpPr/>
          <p:nvPr/>
        </p:nvSpPr>
        <p:spPr>
          <a:xfrm>
            <a:off x="1621065" y="2571361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310FBDCB-9BE7-7097-28C2-8C22C3164EC4}"/>
              </a:ext>
            </a:extLst>
          </p:cNvPr>
          <p:cNvSpPr/>
          <p:nvPr/>
        </p:nvSpPr>
        <p:spPr>
          <a:xfrm rot="10800000">
            <a:off x="10466123" y="2550479"/>
            <a:ext cx="262400" cy="442763"/>
          </a:xfrm>
          <a:prstGeom prst="upArrow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7" name="Arrow: Up 56">
            <a:extLst>
              <a:ext uri="{FF2B5EF4-FFF2-40B4-BE49-F238E27FC236}">
                <a16:creationId xmlns:a16="http://schemas.microsoft.com/office/drawing/2014/main" id="{43819727-3D87-D3D8-9A6C-CFDBE54A9C8D}"/>
              </a:ext>
            </a:extLst>
          </p:cNvPr>
          <p:cNvSpPr/>
          <p:nvPr/>
        </p:nvSpPr>
        <p:spPr>
          <a:xfrm>
            <a:off x="10811409" y="2550478"/>
            <a:ext cx="262400" cy="404039"/>
          </a:xfrm>
          <a:prstGeom prst="upArrow">
            <a:avLst/>
          </a:prstGeom>
          <a:solidFill>
            <a:schemeClr val="bg1"/>
          </a:solidFill>
          <a:ln w="38100" cmpd="dbl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6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63" name="Graphic 62" descr="Television outline">
            <a:extLst>
              <a:ext uri="{FF2B5EF4-FFF2-40B4-BE49-F238E27FC236}">
                <a16:creationId xmlns:a16="http://schemas.microsoft.com/office/drawing/2014/main" id="{3700E95D-887D-253A-F77F-59F2E2CAFF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7313" y="1415114"/>
            <a:ext cx="914400" cy="914400"/>
          </a:xfrm>
          <a:prstGeom prst="rect">
            <a:avLst/>
          </a:prstGeom>
        </p:spPr>
      </p:pic>
      <p:pic>
        <p:nvPicPr>
          <p:cNvPr id="65" name="Graphic 64" descr="Call center outline">
            <a:extLst>
              <a:ext uri="{FF2B5EF4-FFF2-40B4-BE49-F238E27FC236}">
                <a16:creationId xmlns:a16="http://schemas.microsoft.com/office/drawing/2014/main" id="{36D12CD2-DE49-6771-504E-DF1FB40385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12817" y="1269349"/>
            <a:ext cx="914400" cy="914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20ECE57-B629-56B2-2010-34D1C8BE9369}"/>
              </a:ext>
            </a:extLst>
          </p:cNvPr>
          <p:cNvSpPr txBox="1"/>
          <p:nvPr/>
        </p:nvSpPr>
        <p:spPr>
          <a:xfrm>
            <a:off x="6571023" y="1000788"/>
            <a:ext cx="80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SOC</a:t>
            </a:r>
            <a:endParaRPr lang="en-US" sz="2800" b="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12DE5DB5-0015-D5D4-D76B-53E6A0D13519}"/>
              </a:ext>
            </a:extLst>
          </p:cNvPr>
          <p:cNvSpPr/>
          <p:nvPr/>
        </p:nvSpPr>
        <p:spPr>
          <a:xfrm rot="10800000">
            <a:off x="6847951" y="2285072"/>
            <a:ext cx="262400" cy="80297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38100" cmpd="dbl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D0E21E-BD60-3566-C5A8-20FD13CB37B3}"/>
              </a:ext>
            </a:extLst>
          </p:cNvPr>
          <p:cNvSpPr txBox="1"/>
          <p:nvPr/>
        </p:nvSpPr>
        <p:spPr>
          <a:xfrm>
            <a:off x="2849442" y="1441346"/>
            <a:ext cx="3845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Data Enrichment (switch to context), 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Use AI tools to corelate data, 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Prioritize data in a normalized format through a single console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Multi-stage Threat hunting</a:t>
            </a:r>
          </a:p>
          <a:p>
            <a:pPr marL="285750" indent="-285750"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b="0" dirty="0">
                <a:solidFill>
                  <a:srgbClr val="14141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Incident Management…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50BD6-3A5B-867A-AE7B-D9D53C42C4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5820" y="4614097"/>
            <a:ext cx="6250265" cy="108236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78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6548-A717-FBE9-5AF1-2AEA6136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SIEM + SOAR vs XDR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58F23-C77A-DD66-E4B8-3E7E2CB2B776}"/>
              </a:ext>
            </a:extLst>
          </p:cNvPr>
          <p:cNvSpPr txBox="1">
            <a:spLocks noGrp="1"/>
          </p:cNvSpPr>
          <p:nvPr>
            <p:ph sz="quarter" idx="11"/>
          </p:nvPr>
        </p:nvSpPr>
        <p:spPr>
          <a:xfrm>
            <a:off x="247073" y="937260"/>
            <a:ext cx="11595100" cy="470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139CFF"/>
              </a:buClr>
              <a:buNone/>
            </a:pPr>
            <a:endParaRPr lang="en-US" sz="1600" dirty="0">
              <a:solidFill>
                <a:srgbClr val="141414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SIEM is primarily a log collection tool to support compliance, data storage and analysis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SIEM does not adequately identify threats without running a separate security analytic module (correlation) on top of a huge data set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SIEM focuses on detecting threats, not responding to them.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SIEM typically relies on rule-based correlation and signature-based detection to identify security incidents vs XDR leverages advanced analytics, machine learning, and threat intelligence to detect sophisticated threats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SIEM's focus is primarily on network-centric log data =&gt; Limited endpoint visibility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SOAR incorporates orchestration, automation and response capabilities to the SIEM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XDR is a cloud-native platform built on big data infrastructure (subscription model)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XDR is mostly deployed by organizations with smaller security teams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XDR cannot replace SIEM because the SIEM has use cases outside of threat detection, such as log management, compliance, non-threat related data analysis and management.</a:t>
            </a:r>
          </a:p>
          <a:p>
            <a:pPr>
              <a:buClr>
                <a:srgbClr val="139CFF"/>
              </a:buClr>
              <a:buFont typeface="Aptos" panose="020B0004020202020204" pitchFamily="34" charset="0"/>
              <a:buChar char="☑"/>
            </a:pPr>
            <a:r>
              <a:rPr lang="en-US" sz="1600" dirty="0">
                <a:solidFill>
                  <a:srgbClr val="141414"/>
                </a:solidFill>
                <a:latin typeface="Aptos" panose="020B0004020202020204" pitchFamily="34" charset="0"/>
              </a:rPr>
              <a:t>XDR is a security solution that is still in its early stages. Many vendors are still working on developing products that work with XDR.</a:t>
            </a:r>
          </a:p>
        </p:txBody>
      </p:sp>
    </p:spTree>
    <p:extLst>
      <p:ext uri="{BB962C8B-B14F-4D97-AF65-F5344CB8AC3E}">
        <p14:creationId xmlns:p14="http://schemas.microsoft.com/office/powerpoint/2010/main" val="19468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771C05-C2BC-11F6-6A5D-30D9D3B41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9AA458-21CA-C13C-1B16-4EB8C4CE0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Slobodan Milidrag</a:t>
            </a:r>
          </a:p>
        </p:txBody>
      </p:sp>
      <p:pic>
        <p:nvPicPr>
          <p:cNvPr id="2" name="Picture 2" descr="Background Image">
            <a:extLst>
              <a:ext uri="{FF2B5EF4-FFF2-40B4-BE49-F238E27FC236}">
                <a16:creationId xmlns:a16="http://schemas.microsoft.com/office/drawing/2014/main" id="{2D0CD748-2613-666E-95BA-93A034EB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61" y="4810566"/>
            <a:ext cx="4701804" cy="11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718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im2007_na">
  <a:themeElements>
    <a:clrScheme name="Sofia Marketing_Alex Brow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74BA"/>
      </a:accent1>
      <a:accent2>
        <a:srgbClr val="33CCFF"/>
      </a:accent2>
      <a:accent3>
        <a:srgbClr val="33CCCC"/>
      </a:accent3>
      <a:accent4>
        <a:srgbClr val="FFB819"/>
      </a:accent4>
      <a:accent5>
        <a:srgbClr val="40AFFF"/>
      </a:accent5>
      <a:accent6>
        <a:srgbClr val="9798CB"/>
      </a:accent6>
      <a:hlink>
        <a:srgbClr val="7FCAFF"/>
      </a:hlink>
      <a:folHlink>
        <a:srgbClr val="40AFFF"/>
      </a:folHlink>
    </a:clrScheme>
    <a:fontScheme name="Ingra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2CE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oval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i="0" baseline="0" dirty="0" err="1" smtClean="0">
            <a:solidFill>
              <a:schemeClr val="tx1"/>
            </a:solidFill>
            <a:effectLst/>
          </a:defRPr>
        </a:defPPr>
      </a:lstStyle>
    </a:txDef>
  </a:objectDefaults>
  <a:extraClrSchemeLst>
    <a:extraClrScheme>
      <a:clrScheme name="link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8">
        <a:dk1>
          <a:srgbClr val="000000"/>
        </a:dk1>
        <a:lt1>
          <a:srgbClr val="FFFFFF"/>
        </a:lt1>
        <a:dk2>
          <a:srgbClr val="0C157A"/>
        </a:dk2>
        <a:lt2>
          <a:srgbClr val="CCCCCC"/>
        </a:lt2>
        <a:accent1>
          <a:srgbClr val="9EC6E8"/>
        </a:accent1>
        <a:accent2>
          <a:srgbClr val="FFDB75"/>
        </a:accent2>
        <a:accent3>
          <a:srgbClr val="FFFFFF"/>
        </a:accent3>
        <a:accent4>
          <a:srgbClr val="000000"/>
        </a:accent4>
        <a:accent5>
          <a:srgbClr val="CCDFF2"/>
        </a:accent5>
        <a:accent6>
          <a:srgbClr val="E7C669"/>
        </a:accent6>
        <a:hlink>
          <a:srgbClr val="82A35B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93EC4E35A544E801FC62F4C4B9D3F" ma:contentTypeVersion="13" ma:contentTypeDescription="Create a new document." ma:contentTypeScope="" ma:versionID="f3306afe6ceef434a099d4824c3362c8">
  <xsd:schema xmlns:xsd="http://www.w3.org/2001/XMLSchema" xmlns:xs="http://www.w3.org/2001/XMLSchema" xmlns:p="http://schemas.microsoft.com/office/2006/metadata/properties" xmlns:ns3="6dd4e1e2-abcc-4fbb-a575-68c39b368db3" xmlns:ns4="9d82b5c3-f8bc-400e-8268-2b5de6ccc438" targetNamespace="http://schemas.microsoft.com/office/2006/metadata/properties" ma:root="true" ma:fieldsID="a17f9ebb71d42ef2b060e9194fd10845" ns3:_="" ns4:_="">
    <xsd:import namespace="6dd4e1e2-abcc-4fbb-a575-68c39b368db3"/>
    <xsd:import namespace="9d82b5c3-f8bc-400e-8268-2b5de6ccc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4e1e2-abcc-4fbb-a575-68c39b368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2b5c3-f8bc-400e-8268-2b5de6ccc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2A51E-ADD6-4747-BB37-4712C98BDC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dd4e1e2-abcc-4fbb-a575-68c39b368db3"/>
    <ds:schemaRef ds:uri="9d82b5c3-f8bc-400e-8268-2b5de6ccc43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2D29B8-7E10-4F11-8F28-2F3C7FCA2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36CD4A-A01C-4039-BBDF-8875BDF26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4e1e2-abcc-4fbb-a575-68c39b368db3"/>
    <ds:schemaRef ds:uri="9d82b5c3-f8bc-400e-8268-2b5de6ccc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3</Pages>
  <Words>867</Words>
  <Application>Microsoft Office PowerPoint</Application>
  <PresentationFormat>Widescreen</PresentationFormat>
  <Paragraphs>112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Aparajita</vt:lpstr>
      <vt:lpstr>Aptos</vt:lpstr>
      <vt:lpstr>Arial</vt:lpstr>
      <vt:lpstr>Calibri</vt:lpstr>
      <vt:lpstr>DIN</vt:lpstr>
      <vt:lpstr>HelveticaNeueLT Pro 65 Md</vt:lpstr>
      <vt:lpstr>OpenSansLight</vt:lpstr>
      <vt:lpstr>Webdings</vt:lpstr>
      <vt:lpstr>Wingdings</vt:lpstr>
      <vt:lpstr>2_im2007_na</vt:lpstr>
      <vt:lpstr>Custom Design</vt:lpstr>
      <vt:lpstr>1_Custom Design</vt:lpstr>
      <vt:lpstr>3_Custom Design</vt:lpstr>
      <vt:lpstr>think-cell Slide</vt:lpstr>
      <vt:lpstr>PowerPoint Presentation</vt:lpstr>
      <vt:lpstr>Cyber Security in Digital Edge</vt:lpstr>
      <vt:lpstr>Sources</vt:lpstr>
      <vt:lpstr>Definitions: Extended Detection and Response (XDR)</vt:lpstr>
      <vt:lpstr>Evolution of endpoint protection… </vt:lpstr>
      <vt:lpstr>Evolution of endpoint protection (EDR - more details)</vt:lpstr>
      <vt:lpstr>Security Approach with XDR</vt:lpstr>
      <vt:lpstr>SIEM + SOAR vs XDR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Ingram Micro PowerPoint template NO images</dc:title>
  <dc:creator/>
  <cp:lastModifiedBy/>
  <cp:revision>1</cp:revision>
  <dcterms:created xsi:type="dcterms:W3CDTF">2015-01-19T17:14:46Z</dcterms:created>
  <dcterms:modified xsi:type="dcterms:W3CDTF">2024-10-23T06:07:57Z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0x010100A5093EC4E35A544E801FC62F4C4B9D3F</vt:lpwstr>
  </property>
</Properties>
</file>